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handoutMasterIdLst>
    <p:handoutMasterId r:id="rId41"/>
  </p:handoutMasterIdLst>
  <p:sldIdLst>
    <p:sldId id="256" r:id="rId2"/>
    <p:sldId id="281" r:id="rId3"/>
    <p:sldId id="523" r:id="rId4"/>
    <p:sldId id="526" r:id="rId5"/>
    <p:sldId id="527" r:id="rId6"/>
    <p:sldId id="533" r:id="rId7"/>
    <p:sldId id="509" r:id="rId8"/>
    <p:sldId id="534" r:id="rId9"/>
    <p:sldId id="535" r:id="rId10"/>
    <p:sldId id="536" r:id="rId11"/>
    <p:sldId id="537" r:id="rId12"/>
    <p:sldId id="538" r:id="rId13"/>
    <p:sldId id="539" r:id="rId14"/>
    <p:sldId id="540" r:id="rId15"/>
    <p:sldId id="541" r:id="rId16"/>
    <p:sldId id="542" r:id="rId17"/>
    <p:sldId id="543" r:id="rId18"/>
    <p:sldId id="510" r:id="rId19"/>
    <p:sldId id="544" r:id="rId20"/>
    <p:sldId id="553" r:id="rId21"/>
    <p:sldId id="323" r:id="rId22"/>
    <p:sldId id="268" r:id="rId23"/>
    <p:sldId id="545" r:id="rId24"/>
    <p:sldId id="546" r:id="rId25"/>
    <p:sldId id="547" r:id="rId26"/>
    <p:sldId id="528" r:id="rId27"/>
    <p:sldId id="514" r:id="rId28"/>
    <p:sldId id="548" r:id="rId29"/>
    <p:sldId id="549" r:id="rId30"/>
    <p:sldId id="550" r:id="rId31"/>
    <p:sldId id="551" r:id="rId32"/>
    <p:sldId id="530" r:id="rId33"/>
    <p:sldId id="552" r:id="rId34"/>
    <p:sldId id="307" r:id="rId35"/>
    <p:sldId id="298" r:id="rId36"/>
    <p:sldId id="418" r:id="rId37"/>
    <p:sldId id="554" r:id="rId38"/>
    <p:sldId id="555" r:id="rId39"/>
  </p:sldIdLst>
  <p:sldSz cx="9144000" cy="6858000" type="screen4x3"/>
  <p:notesSz cx="6858000" cy="9144000"/>
  <p:defaultTextStyle>
    <a:defPPr>
      <a:defRPr lang="en-US"/>
    </a:defPPr>
    <a:lvl1pPr algn="ctr" rtl="0" fontAlgn="base">
      <a:spcBef>
        <a:spcPct val="0"/>
      </a:spcBef>
      <a:spcAft>
        <a:spcPct val="0"/>
      </a:spcAft>
      <a:defRPr sz="2400" kern="1200">
        <a:solidFill>
          <a:srgbClr val="44422C"/>
        </a:solidFill>
        <a:effectLst>
          <a:outerShdw blurRad="38100" dist="38100" dir="2700000" algn="tl">
            <a:srgbClr val="000000">
              <a:alpha val="43137"/>
            </a:srgbClr>
          </a:outerShdw>
        </a:effectLst>
        <a:latin typeface="Hoefler Text" charset="0"/>
        <a:ea typeface="ヒラギノ明朝 ProN W3" charset="-128"/>
        <a:cs typeface="+mn-cs"/>
        <a:sym typeface="Hoefler Text" charset="0"/>
      </a:defRPr>
    </a:lvl1pPr>
    <a:lvl2pPr marL="457200" algn="ctr" rtl="0" fontAlgn="base">
      <a:spcBef>
        <a:spcPct val="0"/>
      </a:spcBef>
      <a:spcAft>
        <a:spcPct val="0"/>
      </a:spcAft>
      <a:defRPr sz="2400" kern="1200">
        <a:solidFill>
          <a:srgbClr val="44422C"/>
        </a:solidFill>
        <a:effectLst>
          <a:outerShdw blurRad="38100" dist="38100" dir="2700000" algn="tl">
            <a:srgbClr val="000000">
              <a:alpha val="43137"/>
            </a:srgbClr>
          </a:outerShdw>
        </a:effectLst>
        <a:latin typeface="Hoefler Text" charset="0"/>
        <a:ea typeface="ヒラギノ明朝 ProN W3" charset="-128"/>
        <a:cs typeface="+mn-cs"/>
        <a:sym typeface="Hoefler Text" charset="0"/>
      </a:defRPr>
    </a:lvl2pPr>
    <a:lvl3pPr marL="914400" algn="ctr" rtl="0" fontAlgn="base">
      <a:spcBef>
        <a:spcPct val="0"/>
      </a:spcBef>
      <a:spcAft>
        <a:spcPct val="0"/>
      </a:spcAft>
      <a:defRPr sz="2400" kern="1200">
        <a:solidFill>
          <a:srgbClr val="44422C"/>
        </a:solidFill>
        <a:effectLst>
          <a:outerShdw blurRad="38100" dist="38100" dir="2700000" algn="tl">
            <a:srgbClr val="000000">
              <a:alpha val="43137"/>
            </a:srgbClr>
          </a:outerShdw>
        </a:effectLst>
        <a:latin typeface="Hoefler Text" charset="0"/>
        <a:ea typeface="ヒラギノ明朝 ProN W3" charset="-128"/>
        <a:cs typeface="+mn-cs"/>
        <a:sym typeface="Hoefler Text" charset="0"/>
      </a:defRPr>
    </a:lvl3pPr>
    <a:lvl4pPr marL="1371600" algn="ctr" rtl="0" fontAlgn="base">
      <a:spcBef>
        <a:spcPct val="0"/>
      </a:spcBef>
      <a:spcAft>
        <a:spcPct val="0"/>
      </a:spcAft>
      <a:defRPr sz="2400" kern="1200">
        <a:solidFill>
          <a:srgbClr val="44422C"/>
        </a:solidFill>
        <a:effectLst>
          <a:outerShdw blurRad="38100" dist="38100" dir="2700000" algn="tl">
            <a:srgbClr val="000000">
              <a:alpha val="43137"/>
            </a:srgbClr>
          </a:outerShdw>
        </a:effectLst>
        <a:latin typeface="Hoefler Text" charset="0"/>
        <a:ea typeface="ヒラギノ明朝 ProN W3" charset="-128"/>
        <a:cs typeface="+mn-cs"/>
        <a:sym typeface="Hoefler Text" charset="0"/>
      </a:defRPr>
    </a:lvl4pPr>
    <a:lvl5pPr marL="1828800" algn="ctr" rtl="0" fontAlgn="base">
      <a:spcBef>
        <a:spcPct val="0"/>
      </a:spcBef>
      <a:spcAft>
        <a:spcPct val="0"/>
      </a:spcAft>
      <a:defRPr sz="2400" kern="1200">
        <a:solidFill>
          <a:srgbClr val="44422C"/>
        </a:solidFill>
        <a:effectLst>
          <a:outerShdw blurRad="38100" dist="38100" dir="2700000" algn="tl">
            <a:srgbClr val="000000">
              <a:alpha val="43137"/>
            </a:srgbClr>
          </a:outerShdw>
        </a:effectLst>
        <a:latin typeface="Hoefler Text" charset="0"/>
        <a:ea typeface="ヒラギノ明朝 ProN W3" charset="-128"/>
        <a:cs typeface="+mn-cs"/>
        <a:sym typeface="Hoefler Text" charset="0"/>
      </a:defRPr>
    </a:lvl5pPr>
    <a:lvl6pPr marL="2286000" algn="l" defTabSz="914400" rtl="0" eaLnBrk="1" latinLnBrk="0" hangingPunct="1">
      <a:defRPr sz="2400" kern="1200">
        <a:solidFill>
          <a:srgbClr val="44422C"/>
        </a:solidFill>
        <a:effectLst>
          <a:outerShdw blurRad="38100" dist="38100" dir="2700000" algn="tl">
            <a:srgbClr val="000000">
              <a:alpha val="43137"/>
            </a:srgbClr>
          </a:outerShdw>
        </a:effectLst>
        <a:latin typeface="Hoefler Text" charset="0"/>
        <a:ea typeface="ヒラギノ明朝 ProN W3" charset="-128"/>
        <a:cs typeface="+mn-cs"/>
        <a:sym typeface="Hoefler Text" charset="0"/>
      </a:defRPr>
    </a:lvl6pPr>
    <a:lvl7pPr marL="2743200" algn="l" defTabSz="914400" rtl="0" eaLnBrk="1" latinLnBrk="0" hangingPunct="1">
      <a:defRPr sz="2400" kern="1200">
        <a:solidFill>
          <a:srgbClr val="44422C"/>
        </a:solidFill>
        <a:effectLst>
          <a:outerShdw blurRad="38100" dist="38100" dir="2700000" algn="tl">
            <a:srgbClr val="000000">
              <a:alpha val="43137"/>
            </a:srgbClr>
          </a:outerShdw>
        </a:effectLst>
        <a:latin typeface="Hoefler Text" charset="0"/>
        <a:ea typeface="ヒラギノ明朝 ProN W3" charset="-128"/>
        <a:cs typeface="+mn-cs"/>
        <a:sym typeface="Hoefler Text" charset="0"/>
      </a:defRPr>
    </a:lvl7pPr>
    <a:lvl8pPr marL="3200400" algn="l" defTabSz="914400" rtl="0" eaLnBrk="1" latinLnBrk="0" hangingPunct="1">
      <a:defRPr sz="2400" kern="1200">
        <a:solidFill>
          <a:srgbClr val="44422C"/>
        </a:solidFill>
        <a:effectLst>
          <a:outerShdw blurRad="38100" dist="38100" dir="2700000" algn="tl">
            <a:srgbClr val="000000">
              <a:alpha val="43137"/>
            </a:srgbClr>
          </a:outerShdw>
        </a:effectLst>
        <a:latin typeface="Hoefler Text" charset="0"/>
        <a:ea typeface="ヒラギノ明朝 ProN W3" charset="-128"/>
        <a:cs typeface="+mn-cs"/>
        <a:sym typeface="Hoefler Text" charset="0"/>
      </a:defRPr>
    </a:lvl8pPr>
    <a:lvl9pPr marL="3657600" algn="l" defTabSz="914400" rtl="0" eaLnBrk="1" latinLnBrk="0" hangingPunct="1">
      <a:defRPr sz="2400" kern="1200">
        <a:solidFill>
          <a:srgbClr val="44422C"/>
        </a:solidFill>
        <a:effectLst>
          <a:outerShdw blurRad="38100" dist="38100" dir="2700000" algn="tl">
            <a:srgbClr val="000000">
              <a:alpha val="43137"/>
            </a:srgbClr>
          </a:outerShdw>
        </a:effectLst>
        <a:latin typeface="Hoefler Text" charset="0"/>
        <a:ea typeface="ヒラギノ明朝 ProN W3" charset="-128"/>
        <a:cs typeface="+mn-cs"/>
        <a:sym typeface="Hoefler Text"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8"/>
    <a:srgbClr val="CBA4BC"/>
    <a:srgbClr val="337023"/>
    <a:srgbClr val="335980"/>
    <a:srgbClr val="F2F2F2"/>
    <a:srgbClr val="75AAB6"/>
    <a:srgbClr val="A13F36"/>
    <a:srgbClr val="006FBE"/>
    <a:srgbClr val="094B67"/>
    <a:srgbClr val="164B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0"/>
    <p:restoredTop sz="89568"/>
  </p:normalViewPr>
  <p:slideViewPr>
    <p:cSldViewPr>
      <p:cViewPr>
        <p:scale>
          <a:sx n="100" d="100"/>
          <a:sy n="100" d="100"/>
        </p:scale>
        <p:origin x="2154" y="17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9A2CC-BAEE-904E-BBC5-92D6DA6192EA}" type="datetimeFigureOut">
              <a:rPr lang="en-US" smtClean="0"/>
              <a:t>11/13/2019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8D6653-E6E1-FA41-89D6-B0ED6B453ECD}" type="slidenum">
              <a:rPr lang="en-US" smtClean="0"/>
              <a:t>‹#›</a:t>
            </a:fld>
            <a:endParaRPr lang="en-US"/>
          </a:p>
        </p:txBody>
      </p:sp>
    </p:spTree>
    <p:extLst>
      <p:ext uri="{BB962C8B-B14F-4D97-AF65-F5344CB8AC3E}">
        <p14:creationId xmlns:p14="http://schemas.microsoft.com/office/powerpoint/2010/main" val="1995338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2BF20-C81C-0740-8EE2-B552972A2247}" type="datetimeFigureOut">
              <a:rPr lang="en-US" smtClean="0"/>
              <a:t>11/13/2019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42EC0-104A-9E42-962B-E6BDE8D44DBC}" type="slidenum">
              <a:rPr lang="en-US" smtClean="0"/>
              <a:t>‹#›</a:t>
            </a:fld>
            <a:endParaRPr lang="en-US"/>
          </a:p>
        </p:txBody>
      </p:sp>
    </p:spTree>
    <p:extLst>
      <p:ext uri="{BB962C8B-B14F-4D97-AF65-F5344CB8AC3E}">
        <p14:creationId xmlns:p14="http://schemas.microsoft.com/office/powerpoint/2010/main" val="1446638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95F637BE-F2D2-2B42-88C0-CC4CC6A4C4AB}" type="slidenum">
              <a:rPr lang="en-US">
                <a:latin typeface="Times" pitchFamily="-109" charset="0"/>
              </a:rPr>
              <a:pPr/>
              <a:t>2</a:t>
            </a:fld>
            <a:endParaRPr lang="en-US">
              <a:latin typeface="Times" pitchFamily="-109" charset="0"/>
            </a:endParaRPr>
          </a:p>
        </p:txBody>
      </p:sp>
      <p:sp>
        <p:nvSpPr>
          <p:cNvPr id="17411" name="Rectangle 1026"/>
          <p:cNvSpPr>
            <a:spLocks noGrp="1" noRot="1" noChangeAspect="1" noChangeArrowheads="1" noTextEdit="1"/>
          </p:cNvSpPr>
          <p:nvPr>
            <p:ph type="sldImg"/>
          </p:nvPr>
        </p:nvSpPr>
        <p:spPr>
          <a:ln/>
        </p:spPr>
      </p:sp>
      <p:sp>
        <p:nvSpPr>
          <p:cNvPr id="17412" name="Rectangle 1027"/>
          <p:cNvSpPr>
            <a:spLocks noGrp="1" noChangeArrowheads="1"/>
          </p:cNvSpPr>
          <p:nvPr>
            <p:ph type="body" idx="1"/>
          </p:nvPr>
        </p:nvSpPr>
        <p:spPr>
          <a:noFill/>
          <a:ln/>
        </p:spPr>
        <p:txBody>
          <a:bodyPr/>
          <a:lstStyle/>
          <a:p>
            <a:endParaRPr lang="en-US">
              <a:latin typeface="Times" pitchFamily="-109" charset="0"/>
            </a:endParaRPr>
          </a:p>
        </p:txBody>
      </p:sp>
    </p:spTree>
    <p:extLst>
      <p:ext uri="{BB962C8B-B14F-4D97-AF65-F5344CB8AC3E}">
        <p14:creationId xmlns:p14="http://schemas.microsoft.com/office/powerpoint/2010/main" val="2943337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67287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2253725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1272539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459363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1203483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165180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21228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633050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r>
              <a:rPr lang="en-US" dirty="0"/>
              <a:t>It is mandatory for an instance of stock to have an instance of nation, but it is optional for an instance of nation to have an instance of stock, </a:t>
            </a:r>
          </a:p>
          <a:p>
            <a:pPr lvl="1"/>
            <a:r>
              <a:rPr lang="en-US" dirty="0"/>
              <a:t>which means we can record details of a nation for which we do not have stocks</a:t>
            </a:r>
          </a:p>
          <a:p>
            <a:endParaRPr lang="en-US" dirty="0">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1487532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dirty="0">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973983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95F637BE-F2D2-2B42-88C0-CC4CC6A4C4AB}" type="slidenum">
              <a:rPr lang="en-US">
                <a:latin typeface="Times" pitchFamily="-109" charset="0"/>
              </a:rPr>
              <a:pPr/>
              <a:t>3</a:t>
            </a:fld>
            <a:endParaRPr lang="en-US">
              <a:latin typeface="Times" pitchFamily="-109" charset="0"/>
            </a:endParaRPr>
          </a:p>
        </p:txBody>
      </p:sp>
      <p:sp>
        <p:nvSpPr>
          <p:cNvPr id="17411" name="Rectangle 1026"/>
          <p:cNvSpPr>
            <a:spLocks noGrp="1" noRot="1" noChangeAspect="1" noChangeArrowheads="1" noTextEdit="1"/>
          </p:cNvSpPr>
          <p:nvPr>
            <p:ph type="sldImg"/>
          </p:nvPr>
        </p:nvSpPr>
        <p:spPr>
          <a:ln/>
        </p:spPr>
      </p:sp>
      <p:sp>
        <p:nvSpPr>
          <p:cNvPr id="17412" name="Rectangle 1027"/>
          <p:cNvSpPr>
            <a:spLocks noGrp="1" noChangeArrowheads="1"/>
          </p:cNvSpPr>
          <p:nvPr>
            <p:ph type="body" idx="1"/>
          </p:nvPr>
        </p:nvSpPr>
        <p:spPr>
          <a:noFill/>
          <a:ln/>
        </p:spPr>
        <p:txBody>
          <a:bodyPr/>
          <a:lstStyle/>
          <a:p>
            <a:endParaRPr lang="en-US">
              <a:latin typeface="Times" pitchFamily="-109" charset="0"/>
            </a:endParaRPr>
          </a:p>
        </p:txBody>
      </p:sp>
    </p:spTree>
    <p:extLst>
      <p:ext uri="{BB962C8B-B14F-4D97-AF65-F5344CB8AC3E}">
        <p14:creationId xmlns:p14="http://schemas.microsoft.com/office/powerpoint/2010/main" val="2006715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dirty="0">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2402748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244540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293645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933214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986376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1222517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719442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2176520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Rot="1" noChangeAspect="1" noChangeArrowheads="1" noTextEdit="1"/>
          </p:cNvSpPr>
          <p:nvPr>
            <p:ph type="sldImg"/>
          </p:nvPr>
        </p:nvSpPr>
        <p:spPr>
          <a:xfrm>
            <a:off x="1150938" y="692150"/>
            <a:ext cx="4556125" cy="3416300"/>
          </a:xfrm>
          <a:ln/>
        </p:spPr>
      </p:sp>
      <p:sp>
        <p:nvSpPr>
          <p:cNvPr id="50179"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981206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150938" y="692150"/>
            <a:ext cx="4556125" cy="3416300"/>
          </a:xfrm>
          <a:ln/>
        </p:spPr>
      </p:sp>
      <p:sp>
        <p:nvSpPr>
          <p:cNvPr id="99331" name="Rectangle 3"/>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1003158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dirty="0">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390861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2187795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2418057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2051775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428375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262573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Rot="1" noChangeAspect="1" noChangeArrowheads="1" noTextEdit="1"/>
          </p:cNvSpPr>
          <p:nvPr>
            <p:ph type="sldImg"/>
          </p:nvPr>
        </p:nvSpPr>
        <p:spPr>
          <a:xfrm>
            <a:off x="1150938" y="692150"/>
            <a:ext cx="4556125" cy="3416300"/>
          </a:xfrm>
          <a:ln/>
        </p:spPr>
      </p:sp>
      <p:sp>
        <p:nvSpPr>
          <p:cNvPr id="27651" name="Rectangle 1027"/>
          <p:cNvSpPr>
            <a:spLocks noGrp="1" noChangeArrowheads="1"/>
          </p:cNvSpPr>
          <p:nvPr>
            <p:ph type="body" idx="1"/>
          </p:nvPr>
        </p:nvSpPr>
        <p:spPr>
          <a:noFill/>
          <a:ln w="9525"/>
        </p:spPr>
        <p:txBody>
          <a:bodyPr/>
          <a:lstStyle/>
          <a:p>
            <a:endParaRPr lang="en-US">
              <a:latin typeface="Times" pitchFamily="-109" charset="0"/>
              <a:ea typeface="Osaka" pitchFamily="-109" charset="-128"/>
              <a:cs typeface="Osaka" pitchFamily="-109" charset="-128"/>
            </a:endParaRPr>
          </a:p>
        </p:txBody>
      </p:sp>
    </p:spTree>
    <p:extLst>
      <p:ext uri="{BB962C8B-B14F-4D97-AF65-F5344CB8AC3E}">
        <p14:creationId xmlns:p14="http://schemas.microsoft.com/office/powerpoint/2010/main" val="789363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0419175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48184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3050" y="279400"/>
            <a:ext cx="202565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6100" y="279400"/>
            <a:ext cx="59245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807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663882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6734053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6100" y="1689100"/>
            <a:ext cx="39751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3600" y="1689100"/>
            <a:ext cx="39751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72508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317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71352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75905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519197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Helvetica"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1565389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5000"/>
            <a:lumOff val="75000"/>
          </a:schemeClr>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46100" y="279400"/>
            <a:ext cx="8102600" cy="1104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ctr" anchorCtr="0" compatLnSpc="1">
            <a:prstTxWarp prst="textNoShape">
              <a:avLst/>
            </a:prstTxWarp>
          </a:bodyPr>
          <a:lstStyle/>
          <a:p>
            <a:pPr lvl="0"/>
            <a:r>
              <a:rPr lang="en-US">
                <a:sym typeface="Helvetica" charset="0"/>
              </a:rPr>
              <a:t>Click to edit Master title style</a:t>
            </a:r>
          </a:p>
        </p:txBody>
      </p:sp>
      <p:sp>
        <p:nvSpPr>
          <p:cNvPr id="1026" name="Rectangle 2"/>
          <p:cNvSpPr>
            <a:spLocks noGrp="1" noChangeArrowheads="1"/>
          </p:cNvSpPr>
          <p:nvPr>
            <p:ph type="body" idx="1"/>
          </p:nvPr>
        </p:nvSpPr>
        <p:spPr bwMode="auto">
          <a:xfrm>
            <a:off x="546100" y="1689100"/>
            <a:ext cx="8102600" cy="4533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p>
            <a:pPr lvl="0"/>
            <a:r>
              <a:rPr lang="en-US">
                <a:sym typeface="Helvetica" charset="0"/>
              </a:rPr>
              <a:t>Click to edit Master text styles</a:t>
            </a:r>
          </a:p>
          <a:p>
            <a:pPr lvl="1"/>
            <a:r>
              <a:rPr lang="en-US">
                <a:sym typeface="Helvetica" charset="0"/>
              </a:rPr>
              <a:t>Second level</a:t>
            </a:r>
          </a:p>
          <a:p>
            <a:pPr lvl="2"/>
            <a:r>
              <a:rPr lang="en-US">
                <a:sym typeface="Helvetica" charset="0"/>
              </a:rPr>
              <a:t>Third level</a:t>
            </a:r>
          </a:p>
          <a:p>
            <a:pPr lvl="3"/>
            <a:r>
              <a:rPr lang="en-US">
                <a:sym typeface="Helvetica" charset="0"/>
              </a:rPr>
              <a:t>Fourth level</a:t>
            </a:r>
          </a:p>
          <a:p>
            <a:pPr lvl="4"/>
            <a:r>
              <a:rPr lang="en-US">
                <a:sym typeface="Helvetica" charset="0"/>
              </a:rPr>
              <a:t>Fifth level</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hf sldNum="0" hdr="0" ftr="0" dt="0"/>
  <p:txStyles>
    <p:titleStyle>
      <a:lvl1pPr algn="ctr" rtl="0" eaLnBrk="0" fontAlgn="base" hangingPunct="0">
        <a:spcBef>
          <a:spcPct val="0"/>
        </a:spcBef>
        <a:spcAft>
          <a:spcPct val="0"/>
        </a:spcAft>
        <a:defRPr sz="4000">
          <a:solidFill>
            <a:srgbClr val="094B67"/>
          </a:solidFill>
          <a:latin typeface="+mj-lt"/>
          <a:ea typeface="+mj-ea"/>
          <a:cs typeface="+mj-cs"/>
          <a:sym typeface="Helvetica" charset="0"/>
        </a:defRPr>
      </a:lvl1pPr>
      <a:lvl2pPr algn="ctr" rtl="0" eaLnBrk="0" fontAlgn="base" hangingPunct="0">
        <a:spcBef>
          <a:spcPct val="0"/>
        </a:spcBef>
        <a:spcAft>
          <a:spcPct val="0"/>
        </a:spcAft>
        <a:defRPr sz="4000">
          <a:solidFill>
            <a:srgbClr val="094B67"/>
          </a:solidFill>
          <a:latin typeface="Helvetica" charset="0"/>
          <a:ea typeface="ヒラギノ角ゴ ProN W3" charset="0"/>
          <a:cs typeface="ヒラギノ角ゴ ProN W3" charset="0"/>
          <a:sym typeface="Helvetica" charset="0"/>
        </a:defRPr>
      </a:lvl2pPr>
      <a:lvl3pPr algn="ctr" rtl="0" eaLnBrk="0" fontAlgn="base" hangingPunct="0">
        <a:spcBef>
          <a:spcPct val="0"/>
        </a:spcBef>
        <a:spcAft>
          <a:spcPct val="0"/>
        </a:spcAft>
        <a:defRPr sz="4000">
          <a:solidFill>
            <a:srgbClr val="094B67"/>
          </a:solidFill>
          <a:latin typeface="Helvetica" charset="0"/>
          <a:ea typeface="ヒラギノ角ゴ ProN W3" charset="0"/>
          <a:cs typeface="ヒラギノ角ゴ ProN W3" charset="0"/>
          <a:sym typeface="Helvetica" charset="0"/>
        </a:defRPr>
      </a:lvl3pPr>
      <a:lvl4pPr algn="ctr" rtl="0" eaLnBrk="0" fontAlgn="base" hangingPunct="0">
        <a:spcBef>
          <a:spcPct val="0"/>
        </a:spcBef>
        <a:spcAft>
          <a:spcPct val="0"/>
        </a:spcAft>
        <a:defRPr sz="4000">
          <a:solidFill>
            <a:srgbClr val="094B67"/>
          </a:solidFill>
          <a:latin typeface="Helvetica" charset="0"/>
          <a:ea typeface="ヒラギノ角ゴ ProN W3" charset="0"/>
          <a:cs typeface="ヒラギノ角ゴ ProN W3" charset="0"/>
          <a:sym typeface="Helvetica" charset="0"/>
        </a:defRPr>
      </a:lvl4pPr>
      <a:lvl5pPr algn="ctr" rtl="0" eaLnBrk="0" fontAlgn="base" hangingPunct="0">
        <a:spcBef>
          <a:spcPct val="0"/>
        </a:spcBef>
        <a:spcAft>
          <a:spcPct val="0"/>
        </a:spcAft>
        <a:defRPr sz="4000">
          <a:solidFill>
            <a:srgbClr val="094B67"/>
          </a:solidFill>
          <a:latin typeface="Helvetica" charset="0"/>
          <a:ea typeface="ヒラギノ角ゴ ProN W3" charset="0"/>
          <a:cs typeface="ヒラギノ角ゴ ProN W3" charset="0"/>
          <a:sym typeface="Helvetica" charset="0"/>
        </a:defRPr>
      </a:lvl5pPr>
      <a:lvl6pPr marL="457200" algn="ctr" rtl="0" fontAlgn="base">
        <a:spcBef>
          <a:spcPct val="0"/>
        </a:spcBef>
        <a:spcAft>
          <a:spcPct val="0"/>
        </a:spcAft>
        <a:defRPr sz="4000">
          <a:solidFill>
            <a:srgbClr val="094B67"/>
          </a:solidFill>
          <a:latin typeface="Helvetica" charset="0"/>
          <a:ea typeface="ヒラギノ角ゴ ProN W3" charset="0"/>
          <a:cs typeface="ヒラギノ角ゴ ProN W3" charset="0"/>
          <a:sym typeface="Helvetica" charset="0"/>
        </a:defRPr>
      </a:lvl6pPr>
      <a:lvl7pPr marL="914400" algn="ctr" rtl="0" fontAlgn="base">
        <a:spcBef>
          <a:spcPct val="0"/>
        </a:spcBef>
        <a:spcAft>
          <a:spcPct val="0"/>
        </a:spcAft>
        <a:defRPr sz="4000">
          <a:solidFill>
            <a:srgbClr val="094B67"/>
          </a:solidFill>
          <a:latin typeface="Helvetica" charset="0"/>
          <a:ea typeface="ヒラギノ角ゴ ProN W3" charset="0"/>
          <a:cs typeface="ヒラギノ角ゴ ProN W3" charset="0"/>
          <a:sym typeface="Helvetica" charset="0"/>
        </a:defRPr>
      </a:lvl7pPr>
      <a:lvl8pPr marL="1371600" algn="ctr" rtl="0" fontAlgn="base">
        <a:spcBef>
          <a:spcPct val="0"/>
        </a:spcBef>
        <a:spcAft>
          <a:spcPct val="0"/>
        </a:spcAft>
        <a:defRPr sz="4000">
          <a:solidFill>
            <a:srgbClr val="094B67"/>
          </a:solidFill>
          <a:latin typeface="Helvetica" charset="0"/>
          <a:ea typeface="ヒラギノ角ゴ ProN W3" charset="0"/>
          <a:cs typeface="ヒラギノ角ゴ ProN W3" charset="0"/>
          <a:sym typeface="Helvetica" charset="0"/>
        </a:defRPr>
      </a:lvl8pPr>
      <a:lvl9pPr marL="1828800" algn="ctr" rtl="0" fontAlgn="base">
        <a:spcBef>
          <a:spcPct val="0"/>
        </a:spcBef>
        <a:spcAft>
          <a:spcPct val="0"/>
        </a:spcAft>
        <a:defRPr sz="4000">
          <a:solidFill>
            <a:srgbClr val="094B67"/>
          </a:solidFill>
          <a:latin typeface="Helvetica" charset="0"/>
          <a:ea typeface="ヒラギノ角ゴ ProN W3" charset="0"/>
          <a:cs typeface="ヒラギノ角ゴ ProN W3" charset="0"/>
          <a:sym typeface="Helvetica" charset="0"/>
        </a:defRPr>
      </a:lvl9pPr>
    </p:titleStyle>
    <p:bodyStyle>
      <a:lvl1pPr marL="468313" indent="-295275" algn="l" rtl="0" eaLnBrk="0" fontAlgn="base" hangingPunct="0">
        <a:spcBef>
          <a:spcPts val="700"/>
        </a:spcBef>
        <a:spcAft>
          <a:spcPct val="0"/>
        </a:spcAft>
        <a:buClr>
          <a:srgbClr val="094B67"/>
        </a:buClr>
        <a:buSzPct val="125000"/>
        <a:buFont typeface="Helvetica" charset="0"/>
        <a:buChar char="•"/>
        <a:defRPr sz="3000">
          <a:solidFill>
            <a:srgbClr val="4C4C4C"/>
          </a:solidFill>
          <a:latin typeface="+mn-lt"/>
          <a:ea typeface="+mn-ea"/>
          <a:cs typeface="+mn-cs"/>
          <a:sym typeface="Helvetica" charset="0"/>
        </a:defRPr>
      </a:lvl1pPr>
      <a:lvl2pPr marL="865188" indent="-293688" algn="l" rtl="0" eaLnBrk="0" fontAlgn="base" hangingPunct="0">
        <a:spcBef>
          <a:spcPts val="700"/>
        </a:spcBef>
        <a:spcAft>
          <a:spcPct val="0"/>
        </a:spcAft>
        <a:buClr>
          <a:srgbClr val="094B67"/>
        </a:buClr>
        <a:buSzPct val="125000"/>
        <a:buFont typeface="Helvetica" charset="0"/>
        <a:buChar char="•"/>
        <a:defRPr sz="2600">
          <a:solidFill>
            <a:srgbClr val="4C4C4C"/>
          </a:solidFill>
          <a:latin typeface="+mn-lt"/>
          <a:ea typeface="+mn-ea"/>
          <a:cs typeface="+mn-cs"/>
          <a:sym typeface="Helvetica" charset="0"/>
        </a:defRPr>
      </a:lvl2pPr>
      <a:lvl3pPr marL="1271588" indent="-293688" algn="l" rtl="0" eaLnBrk="0" fontAlgn="base" hangingPunct="0">
        <a:spcBef>
          <a:spcPts val="700"/>
        </a:spcBef>
        <a:spcAft>
          <a:spcPct val="0"/>
        </a:spcAft>
        <a:buClr>
          <a:srgbClr val="094B67"/>
        </a:buClr>
        <a:buSzPct val="125000"/>
        <a:buFont typeface="Helvetica" charset="0"/>
        <a:buChar char="•"/>
        <a:defRPr sz="2400">
          <a:solidFill>
            <a:srgbClr val="4C4C4C"/>
          </a:solidFill>
          <a:latin typeface="+mn-lt"/>
          <a:ea typeface="+mn-ea"/>
          <a:cs typeface="+mn-cs"/>
          <a:sym typeface="Helvetica" charset="0"/>
        </a:defRPr>
      </a:lvl3pPr>
      <a:lvl4pPr marL="1677988" indent="-293688" algn="l" rtl="0" eaLnBrk="0" fontAlgn="base" hangingPunct="0">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4pPr>
      <a:lvl5pPr marL="2084388" indent="-293688" algn="l" rtl="0" eaLnBrk="0" fontAlgn="base" hangingPunct="0">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5pPr>
      <a:lvl6pPr marL="25415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6pPr>
      <a:lvl7pPr marL="29987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7pPr>
      <a:lvl8pPr marL="34559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8pPr>
      <a:lvl9pPr marL="39131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3.jpeg"/><Relationship Id="rId4" Type="http://schemas.openxmlformats.org/officeDocument/2006/relationships/image" Target="NUL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NUL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NULL"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2044700"/>
            <a:ext cx="9144000" cy="1612900"/>
          </a:xfrm>
        </p:spPr>
        <p:txBody>
          <a:bodyPr/>
          <a:lstStyle/>
          <a:p>
            <a:pPr eaLnBrk="1" hangingPunct="1">
              <a:defRPr/>
            </a:pPr>
            <a:r>
              <a:rPr lang="en-US" sz="3600" b="1" dirty="0">
                <a:solidFill>
                  <a:schemeClr val="tx1"/>
                </a:solidFill>
              </a:rPr>
              <a:t>Data Modeling</a:t>
            </a:r>
            <a:r>
              <a:rPr lang="en-US" sz="4400" b="1" dirty="0">
                <a:solidFill>
                  <a:schemeClr val="tx1"/>
                </a:solidFill>
              </a:rPr>
              <a:t/>
            </a:r>
            <a:br>
              <a:rPr lang="en-US" sz="4400" b="1" dirty="0">
                <a:solidFill>
                  <a:schemeClr val="tx1"/>
                </a:solidFill>
              </a:rPr>
            </a:br>
            <a:r>
              <a:rPr lang="en-US" altLang="en-US" sz="4400" dirty="0">
                <a:solidFill>
                  <a:schemeClr val="tx1"/>
                </a:solidFill>
                <a:latin typeface="Arial" charset="0"/>
                <a:ea typeface="ＭＳ Ｐゴシック" charset="-128"/>
                <a:sym typeface="Arial" charset="0"/>
              </a:rPr>
              <a:t> </a:t>
            </a:r>
            <a:r>
              <a:rPr lang="en-US" altLang="en-US" sz="2400" dirty="0">
                <a:solidFill>
                  <a:schemeClr val="tx1"/>
                </a:solidFill>
                <a:ea typeface="ＭＳ Ｐゴシック" charset="-128"/>
                <a:sym typeface="Arial" charset="0"/>
              </a:rPr>
              <a:t>MSBA BAN 6020</a:t>
            </a:r>
            <a:br>
              <a:rPr lang="en-US" altLang="en-US" sz="2400" dirty="0">
                <a:solidFill>
                  <a:schemeClr val="tx1"/>
                </a:solidFill>
                <a:ea typeface="ＭＳ Ｐゴシック" charset="-128"/>
                <a:sym typeface="Arial" charset="0"/>
              </a:rPr>
            </a:br>
            <a:r>
              <a:rPr lang="en-US" altLang="en-US" sz="2400" dirty="0">
                <a:solidFill>
                  <a:schemeClr val="tx1"/>
                </a:solidFill>
                <a:ea typeface="ＭＳ Ｐゴシック" charset="-128"/>
                <a:sym typeface="Arial" charset="0"/>
              </a:rPr>
              <a:t>Data Management</a:t>
            </a:r>
            <a:endParaRPr lang="en-US" sz="4400" b="1" dirty="0">
              <a:solidFill>
                <a:schemeClr val="tx1"/>
              </a:solidFill>
            </a:endParaRPr>
          </a:p>
        </p:txBody>
      </p:sp>
      <p:sp>
        <p:nvSpPr>
          <p:cNvPr id="4099" name="Rectangle 3"/>
          <p:cNvSpPr>
            <a:spLocks/>
          </p:cNvSpPr>
          <p:nvPr/>
        </p:nvSpPr>
        <p:spPr bwMode="auto">
          <a:xfrm>
            <a:off x="0" y="4594217"/>
            <a:ext cx="91440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400">
                <a:solidFill>
                  <a:srgbClr val="44422C"/>
                </a:solidFill>
                <a:latin typeface="Hoefler Text" charset="0"/>
                <a:ea typeface="ヒラギノ明朝 ProN W3" charset="-128"/>
                <a:sym typeface="Hoefler Text" charset="0"/>
              </a:defRPr>
            </a:lvl1pPr>
            <a:lvl2pPr marL="742950" indent="-285750" eaLnBrk="0" hangingPunct="0">
              <a:defRPr sz="2400">
                <a:solidFill>
                  <a:srgbClr val="44422C"/>
                </a:solidFill>
                <a:latin typeface="Hoefler Text" charset="0"/>
                <a:ea typeface="ヒラギノ明朝 ProN W3" charset="-128"/>
                <a:sym typeface="Hoefler Text" charset="0"/>
              </a:defRPr>
            </a:lvl2pPr>
            <a:lvl3pPr marL="1143000" indent="-228600" eaLnBrk="0" hangingPunct="0">
              <a:defRPr sz="2400">
                <a:solidFill>
                  <a:srgbClr val="44422C"/>
                </a:solidFill>
                <a:latin typeface="Hoefler Text" charset="0"/>
                <a:ea typeface="ヒラギノ明朝 ProN W3" charset="-128"/>
                <a:sym typeface="Hoefler Text" charset="0"/>
              </a:defRPr>
            </a:lvl3pPr>
            <a:lvl4pPr marL="1600200" indent="-228600" eaLnBrk="0" hangingPunct="0">
              <a:defRPr sz="2400">
                <a:solidFill>
                  <a:srgbClr val="44422C"/>
                </a:solidFill>
                <a:latin typeface="Hoefler Text" charset="0"/>
                <a:ea typeface="ヒラギノ明朝 ProN W3" charset="-128"/>
                <a:sym typeface="Hoefler Text" charset="0"/>
              </a:defRPr>
            </a:lvl4pPr>
            <a:lvl5pPr marL="2057400" indent="-228600" eaLnBrk="0" hangingPunct="0">
              <a:defRPr sz="2400">
                <a:solidFill>
                  <a:srgbClr val="44422C"/>
                </a:solidFill>
                <a:latin typeface="Hoefler Text" charset="0"/>
                <a:ea typeface="ヒラギノ明朝 ProN W3" charset="-128"/>
                <a:sym typeface="Hoefler Text" charset="0"/>
              </a:defRPr>
            </a:lvl5pPr>
            <a:lvl6pPr marL="2514600" indent="-228600" algn="ctr" eaLnBrk="0" fontAlgn="base" hangingPunct="0">
              <a:spcBef>
                <a:spcPct val="0"/>
              </a:spcBef>
              <a:spcAft>
                <a:spcPct val="0"/>
              </a:spcAft>
              <a:defRPr sz="2400">
                <a:solidFill>
                  <a:srgbClr val="44422C"/>
                </a:solidFill>
                <a:latin typeface="Hoefler Text" charset="0"/>
                <a:ea typeface="ヒラギノ明朝 ProN W3" charset="-128"/>
                <a:sym typeface="Hoefler Text" charset="0"/>
              </a:defRPr>
            </a:lvl6pPr>
            <a:lvl7pPr marL="2971800" indent="-228600" algn="ctr" eaLnBrk="0" fontAlgn="base" hangingPunct="0">
              <a:spcBef>
                <a:spcPct val="0"/>
              </a:spcBef>
              <a:spcAft>
                <a:spcPct val="0"/>
              </a:spcAft>
              <a:defRPr sz="2400">
                <a:solidFill>
                  <a:srgbClr val="44422C"/>
                </a:solidFill>
                <a:latin typeface="Hoefler Text" charset="0"/>
                <a:ea typeface="ヒラギノ明朝 ProN W3" charset="-128"/>
                <a:sym typeface="Hoefler Text" charset="0"/>
              </a:defRPr>
            </a:lvl7pPr>
            <a:lvl8pPr marL="3429000" indent="-228600" algn="ctr" eaLnBrk="0" fontAlgn="base" hangingPunct="0">
              <a:spcBef>
                <a:spcPct val="0"/>
              </a:spcBef>
              <a:spcAft>
                <a:spcPct val="0"/>
              </a:spcAft>
              <a:defRPr sz="2400">
                <a:solidFill>
                  <a:srgbClr val="44422C"/>
                </a:solidFill>
                <a:latin typeface="Hoefler Text" charset="0"/>
                <a:ea typeface="ヒラギノ明朝 ProN W3" charset="-128"/>
                <a:sym typeface="Hoefler Text" charset="0"/>
              </a:defRPr>
            </a:lvl8pPr>
            <a:lvl9pPr marL="3886200" indent="-228600" algn="ctr" eaLnBrk="0" fontAlgn="base" hangingPunct="0">
              <a:spcBef>
                <a:spcPct val="0"/>
              </a:spcBef>
              <a:spcAft>
                <a:spcPct val="0"/>
              </a:spcAft>
              <a:defRPr sz="2400">
                <a:solidFill>
                  <a:srgbClr val="44422C"/>
                </a:solidFill>
                <a:latin typeface="Hoefler Text" charset="0"/>
                <a:ea typeface="ヒラギノ明朝 ProN W3" charset="-128"/>
                <a:sym typeface="Hoefler Text" charset="0"/>
              </a:defRPr>
            </a:lvl9pPr>
          </a:lstStyle>
          <a:p>
            <a:pPr eaLnBrk="1" hangingPunct="1"/>
            <a:r>
              <a:rPr lang="en-US" altLang="en-US" dirty="0">
                <a:solidFill>
                  <a:schemeClr val="tx1"/>
                </a:solidFill>
                <a:effectLst/>
                <a:latin typeface="Helvetica" pitchFamily="2" charset="0"/>
                <a:ea typeface="ＭＳ Ｐゴシック" charset="-128"/>
                <a:sym typeface="Arial" charset="0"/>
              </a:rPr>
              <a:t> </a:t>
            </a:r>
            <a:r>
              <a:rPr lang="en-US" altLang="en-US" sz="1800" dirty="0">
                <a:solidFill>
                  <a:schemeClr val="tx1"/>
                </a:solidFill>
                <a:effectLst/>
                <a:latin typeface="Helvetica" pitchFamily="2" charset="0"/>
                <a:ea typeface="ＭＳ Ｐゴシック" charset="-128"/>
                <a:sym typeface="Arial" charset="0"/>
              </a:rPr>
              <a:t>Carolina Salge</a:t>
            </a:r>
          </a:p>
        </p:txBody>
      </p:sp>
      <p:pic>
        <p:nvPicPr>
          <p:cNvPr id="7" name="officeArt object">
            <a:extLst>
              <a:ext uri="{FF2B5EF4-FFF2-40B4-BE49-F238E27FC236}">
                <a16:creationId xmlns="" xmlns:a16="http://schemas.microsoft.com/office/drawing/2014/main" id="{3E98A32C-D119-3045-B950-71AC3267146A}"/>
              </a:ext>
            </a:extLst>
          </p:cNvPr>
          <p:cNvPicPr/>
          <p:nvPr/>
        </p:nvPicPr>
        <p:blipFill>
          <a:blip r:embed="rId2">
            <a:alphaModFix amt="50000"/>
            <a:extLst/>
          </a:blip>
          <a:stretch>
            <a:fillRect/>
          </a:stretch>
        </p:blipFill>
        <p:spPr>
          <a:xfrm>
            <a:off x="6324600" y="5900166"/>
            <a:ext cx="2602230" cy="802640"/>
          </a:xfrm>
          <a:prstGeom prst="rect">
            <a:avLst/>
          </a:prstGeom>
          <a:ln w="12700" cap="flat">
            <a:noFill/>
            <a:miter lim="400000"/>
          </a:ln>
          <a:effectLst/>
        </p:spPr>
      </p:pic>
      <p:pic>
        <p:nvPicPr>
          <p:cNvPr id="3" name="Picture 2">
            <a:extLst>
              <a:ext uri="{FF2B5EF4-FFF2-40B4-BE49-F238E27FC236}">
                <a16:creationId xmlns="" xmlns:a16="http://schemas.microsoft.com/office/drawing/2014/main" id="{95D96510-E764-6148-8E8B-B870FB3DB138}"/>
              </a:ext>
            </a:extLst>
          </p:cNvPr>
          <p:cNvPicPr>
            <a:picLocks noChangeAspect="1"/>
          </p:cNvPicPr>
          <p:nvPr/>
        </p:nvPicPr>
        <p:blipFill>
          <a:blip r:embed="rId3">
            <a:alphaModFix amt="20000"/>
          </a:blip>
          <a:stretch>
            <a:fillRect/>
          </a:stretch>
        </p:blipFill>
        <p:spPr>
          <a:xfrm>
            <a:off x="76200" y="6858"/>
            <a:ext cx="8991600" cy="6906070"/>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Geography Revisited</a:t>
            </a:r>
          </a:p>
        </p:txBody>
      </p:sp>
      <p:pic>
        <p:nvPicPr>
          <p:cNvPr id="7" name="Picture 9" descr="FireLite:Books:Data Management:6e:Art PNG:07-geography revised.png">
            <a:extLst>
              <a:ext uri="{FF2B5EF4-FFF2-40B4-BE49-F238E27FC236}">
                <a16:creationId xmlns="" xmlns:a16="http://schemas.microsoft.com/office/drawing/2014/main" id="{B016F50E-2F9E-8E48-BE19-2C3291023CCD}"/>
              </a:ext>
            </a:extLst>
          </p:cNvPr>
          <p:cNvPicPr>
            <a:picLocks noChangeAspect="1" noChangeArrowheads="1"/>
          </p:cNvPicPr>
          <p:nvPr/>
        </p:nvPicPr>
        <p:blipFill>
          <a:blip r:embed="rId3" r:link="rId4"/>
          <a:srcRect/>
          <a:stretch>
            <a:fillRect/>
          </a:stretch>
        </p:blipFill>
        <p:spPr bwMode="auto">
          <a:xfrm>
            <a:off x="1066654" y="1828800"/>
            <a:ext cx="7061491" cy="4397767"/>
          </a:xfrm>
          <a:prstGeom prst="rect">
            <a:avLst/>
          </a:prstGeom>
          <a:noFill/>
        </p:spPr>
      </p:pic>
    </p:spTree>
    <p:extLst>
      <p:ext uri="{BB962C8B-B14F-4D97-AF65-F5344CB8AC3E}">
        <p14:creationId xmlns:p14="http://schemas.microsoft.com/office/powerpoint/2010/main" val="350777396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Family</a:t>
            </a:r>
          </a:p>
        </p:txBody>
      </p:sp>
      <p:pic>
        <p:nvPicPr>
          <p:cNvPr id="4" name="Picture 5" descr="FireLite:Books:Data Management:6e:Art PNG:07-marriage-1.png">
            <a:extLst>
              <a:ext uri="{FF2B5EF4-FFF2-40B4-BE49-F238E27FC236}">
                <a16:creationId xmlns="" xmlns:a16="http://schemas.microsoft.com/office/drawing/2014/main" id="{DD89D085-03DF-C64B-9861-88989BEEE98D}"/>
              </a:ext>
            </a:extLst>
          </p:cNvPr>
          <p:cNvPicPr>
            <a:picLocks noChangeAspect="1" noChangeArrowheads="1"/>
          </p:cNvPicPr>
          <p:nvPr/>
        </p:nvPicPr>
        <p:blipFill>
          <a:blip r:embed="rId3" r:link="rId4"/>
          <a:srcRect/>
          <a:stretch>
            <a:fillRect/>
          </a:stretch>
        </p:blipFill>
        <p:spPr bwMode="auto">
          <a:xfrm>
            <a:off x="838200" y="2438400"/>
            <a:ext cx="7525924" cy="2438400"/>
          </a:xfrm>
          <a:prstGeom prst="rect">
            <a:avLst/>
          </a:prstGeom>
          <a:noFill/>
        </p:spPr>
      </p:pic>
      <p:sp>
        <p:nvSpPr>
          <p:cNvPr id="5" name="AutoShape 7">
            <a:extLst>
              <a:ext uri="{FF2B5EF4-FFF2-40B4-BE49-F238E27FC236}">
                <a16:creationId xmlns="" xmlns:a16="http://schemas.microsoft.com/office/drawing/2014/main" id="{5CA01060-D13D-E748-9159-BF2BF0B9CBBA}"/>
              </a:ext>
            </a:extLst>
          </p:cNvPr>
          <p:cNvSpPr>
            <a:spLocks noChangeArrowheads="1"/>
          </p:cNvSpPr>
          <p:nvPr/>
        </p:nvSpPr>
        <p:spPr bwMode="auto">
          <a:xfrm>
            <a:off x="6705600" y="5560826"/>
            <a:ext cx="2120900" cy="663952"/>
          </a:xfrm>
          <a:prstGeom prst="foldedCorner">
            <a:avLst>
              <a:gd name="adj" fmla="val 12500"/>
            </a:avLst>
          </a:prstGeom>
          <a:solidFill>
            <a:srgbClr val="FFFF66"/>
          </a:solidFill>
          <a:ln w="12700">
            <a:solidFill>
              <a:schemeClr val="tx1"/>
            </a:solidFill>
            <a:round/>
            <a:headEnd/>
            <a:tailEnd/>
          </a:ln>
          <a:effectLst/>
        </p:spPr>
        <p:txBody>
          <a:bodyPr anchor="ctr">
            <a:prstTxWarp prst="textNoShape">
              <a:avLst/>
            </a:prstTxWarp>
            <a:spAutoFit/>
          </a:bodyPr>
          <a:lstStyle/>
          <a:p>
            <a:pPr algn="ctr"/>
            <a:r>
              <a:rPr lang="en-US" sz="1600" dirty="0">
                <a:solidFill>
                  <a:srgbClr val="000000"/>
                </a:solidFill>
                <a:effectLst/>
                <a:latin typeface="+mn-lt"/>
              </a:rPr>
              <a:t>Can we reduce the redundancy?</a:t>
            </a:r>
            <a:endParaRPr lang="en-US" sz="1400" b="1" dirty="0">
              <a:solidFill>
                <a:srgbClr val="000000"/>
              </a:solidFill>
              <a:effectLst/>
              <a:latin typeface="+mn-lt"/>
            </a:endParaRPr>
          </a:p>
        </p:txBody>
      </p:sp>
    </p:spTree>
    <p:extLst>
      <p:ext uri="{BB962C8B-B14F-4D97-AF65-F5344CB8AC3E}">
        <p14:creationId xmlns:p14="http://schemas.microsoft.com/office/powerpoint/2010/main" val="884113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Family</a:t>
            </a:r>
          </a:p>
        </p:txBody>
      </p:sp>
      <p:sp>
        <p:nvSpPr>
          <p:cNvPr id="5" name="AutoShape 7">
            <a:extLst>
              <a:ext uri="{FF2B5EF4-FFF2-40B4-BE49-F238E27FC236}">
                <a16:creationId xmlns="" xmlns:a16="http://schemas.microsoft.com/office/drawing/2014/main" id="{5CA01060-D13D-E748-9159-BF2BF0B9CBBA}"/>
              </a:ext>
            </a:extLst>
          </p:cNvPr>
          <p:cNvSpPr>
            <a:spLocks noChangeArrowheads="1"/>
          </p:cNvSpPr>
          <p:nvPr/>
        </p:nvSpPr>
        <p:spPr bwMode="auto">
          <a:xfrm>
            <a:off x="6400800" y="4994931"/>
            <a:ext cx="2451100" cy="1502628"/>
          </a:xfrm>
          <a:prstGeom prst="foldedCorner">
            <a:avLst>
              <a:gd name="adj" fmla="val 12500"/>
            </a:avLst>
          </a:prstGeom>
          <a:solidFill>
            <a:srgbClr val="FFFF66"/>
          </a:solidFill>
          <a:ln w="12700">
            <a:solidFill>
              <a:schemeClr val="tx1"/>
            </a:solidFill>
            <a:round/>
            <a:headEnd/>
            <a:tailEnd/>
          </a:ln>
          <a:effectLst/>
        </p:spPr>
        <p:txBody>
          <a:bodyPr wrap="square" anchor="ctr">
            <a:prstTxWarp prst="textNoShape">
              <a:avLst/>
            </a:prstTxWarp>
            <a:spAutoFit/>
          </a:bodyPr>
          <a:lstStyle/>
          <a:p>
            <a:pPr algn="ctr"/>
            <a:r>
              <a:rPr lang="en-US" sz="1600" dirty="0">
                <a:solidFill>
                  <a:srgbClr val="000000"/>
                </a:solidFill>
                <a:effectLst/>
                <a:latin typeface="+mn-lt"/>
              </a:rPr>
              <a:t>A person can have only one spouse and a spouse can be married to only one person. But, is this always true?</a:t>
            </a:r>
            <a:endParaRPr lang="en-US" sz="1400" b="1" dirty="0">
              <a:solidFill>
                <a:srgbClr val="000000"/>
              </a:solidFill>
              <a:effectLst/>
              <a:latin typeface="+mn-lt"/>
            </a:endParaRPr>
          </a:p>
        </p:txBody>
      </p:sp>
      <p:pic>
        <p:nvPicPr>
          <p:cNvPr id="6" name="Picture 11" descr="FireLite:Books:Data Management:5e:slides:images:PNG Images:7-marriage-2.png">
            <a:extLst>
              <a:ext uri="{FF2B5EF4-FFF2-40B4-BE49-F238E27FC236}">
                <a16:creationId xmlns="" xmlns:a16="http://schemas.microsoft.com/office/drawing/2014/main" id="{B07CE8D7-9D77-C44A-9E2D-EB4FDF19DF02}"/>
              </a:ext>
            </a:extLst>
          </p:cNvPr>
          <p:cNvPicPr>
            <a:picLocks noChangeAspect="1" noChangeArrowheads="1"/>
          </p:cNvPicPr>
          <p:nvPr/>
        </p:nvPicPr>
        <p:blipFill>
          <a:blip r:embed="rId3" r:link="rId4"/>
          <a:srcRect/>
          <a:stretch>
            <a:fillRect/>
          </a:stretch>
        </p:blipFill>
        <p:spPr bwMode="auto">
          <a:xfrm>
            <a:off x="2847975" y="1905000"/>
            <a:ext cx="3606800" cy="3424541"/>
          </a:xfrm>
          <a:prstGeom prst="rect">
            <a:avLst/>
          </a:prstGeom>
          <a:noFill/>
        </p:spPr>
      </p:pic>
    </p:spTree>
    <p:extLst>
      <p:ext uri="{BB962C8B-B14F-4D97-AF65-F5344CB8AC3E}">
        <p14:creationId xmlns:p14="http://schemas.microsoft.com/office/powerpoint/2010/main" val="2002862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Family</a:t>
            </a:r>
          </a:p>
        </p:txBody>
      </p:sp>
      <p:sp>
        <p:nvSpPr>
          <p:cNvPr id="5" name="AutoShape 7">
            <a:extLst>
              <a:ext uri="{FF2B5EF4-FFF2-40B4-BE49-F238E27FC236}">
                <a16:creationId xmlns="" xmlns:a16="http://schemas.microsoft.com/office/drawing/2014/main" id="{5CA01060-D13D-E748-9159-BF2BF0B9CBBA}"/>
              </a:ext>
            </a:extLst>
          </p:cNvPr>
          <p:cNvSpPr>
            <a:spLocks noChangeArrowheads="1"/>
          </p:cNvSpPr>
          <p:nvPr/>
        </p:nvSpPr>
        <p:spPr bwMode="auto">
          <a:xfrm>
            <a:off x="6400800" y="5257800"/>
            <a:ext cx="2527299" cy="1223070"/>
          </a:xfrm>
          <a:prstGeom prst="foldedCorner">
            <a:avLst>
              <a:gd name="adj" fmla="val 12500"/>
            </a:avLst>
          </a:prstGeom>
          <a:solidFill>
            <a:srgbClr val="FFFF66"/>
          </a:solidFill>
          <a:ln w="12700">
            <a:solidFill>
              <a:schemeClr val="tx1"/>
            </a:solidFill>
            <a:round/>
            <a:headEnd/>
            <a:tailEnd/>
          </a:ln>
          <a:effectLst/>
        </p:spPr>
        <p:txBody>
          <a:bodyPr wrap="square" anchor="ctr">
            <a:prstTxWarp prst="textNoShape">
              <a:avLst/>
            </a:prstTxWarp>
            <a:spAutoFit/>
          </a:bodyPr>
          <a:lstStyle/>
          <a:p>
            <a:pPr algn="ctr"/>
            <a:r>
              <a:rPr lang="en-US" sz="1600" dirty="0">
                <a:solidFill>
                  <a:srgbClr val="000000"/>
                </a:solidFill>
                <a:effectLst/>
                <a:latin typeface="+mn-lt"/>
              </a:rPr>
              <a:t>What about couples who don’t officially get married but are considered married by law?</a:t>
            </a:r>
            <a:endParaRPr lang="en-US" sz="1400" b="1" dirty="0">
              <a:solidFill>
                <a:srgbClr val="000000"/>
              </a:solidFill>
              <a:effectLst/>
              <a:latin typeface="+mn-lt"/>
            </a:endParaRPr>
          </a:p>
        </p:txBody>
      </p:sp>
      <p:pic>
        <p:nvPicPr>
          <p:cNvPr id="7" name="Picture 9" descr="FireLite:Books:Data Management:6e:Art PNG:07-marriage-3.png">
            <a:extLst>
              <a:ext uri="{FF2B5EF4-FFF2-40B4-BE49-F238E27FC236}">
                <a16:creationId xmlns="" xmlns:a16="http://schemas.microsoft.com/office/drawing/2014/main" id="{8FBBADA2-09A1-3845-A221-CA91C78C6DF5}"/>
              </a:ext>
            </a:extLst>
          </p:cNvPr>
          <p:cNvPicPr>
            <a:picLocks noChangeAspect="1" noChangeArrowheads="1"/>
          </p:cNvPicPr>
          <p:nvPr/>
        </p:nvPicPr>
        <p:blipFill>
          <a:blip r:embed="rId3" r:link="rId4"/>
          <a:srcRect/>
          <a:stretch>
            <a:fillRect/>
          </a:stretch>
        </p:blipFill>
        <p:spPr bwMode="auto">
          <a:xfrm>
            <a:off x="2355453" y="1828800"/>
            <a:ext cx="4483894" cy="3149020"/>
          </a:xfrm>
          <a:prstGeom prst="rect">
            <a:avLst/>
          </a:prstGeom>
          <a:noFill/>
        </p:spPr>
      </p:pic>
    </p:spTree>
    <p:extLst>
      <p:ext uri="{BB962C8B-B14F-4D97-AF65-F5344CB8AC3E}">
        <p14:creationId xmlns:p14="http://schemas.microsoft.com/office/powerpoint/2010/main" val="1433956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Family</a:t>
            </a:r>
          </a:p>
        </p:txBody>
      </p:sp>
      <p:sp>
        <p:nvSpPr>
          <p:cNvPr id="5" name="AutoShape 7">
            <a:extLst>
              <a:ext uri="{FF2B5EF4-FFF2-40B4-BE49-F238E27FC236}">
                <a16:creationId xmlns="" xmlns:a16="http://schemas.microsoft.com/office/drawing/2014/main" id="{5CA01060-D13D-E748-9159-BF2BF0B9CBBA}"/>
              </a:ext>
            </a:extLst>
          </p:cNvPr>
          <p:cNvSpPr>
            <a:spLocks noChangeArrowheads="1"/>
          </p:cNvSpPr>
          <p:nvPr/>
        </p:nvSpPr>
        <p:spPr bwMode="auto">
          <a:xfrm>
            <a:off x="7086600" y="5537359"/>
            <a:ext cx="1841499" cy="663952"/>
          </a:xfrm>
          <a:prstGeom prst="foldedCorner">
            <a:avLst>
              <a:gd name="adj" fmla="val 12500"/>
            </a:avLst>
          </a:prstGeom>
          <a:solidFill>
            <a:srgbClr val="FFFF66"/>
          </a:solidFill>
          <a:ln w="12700">
            <a:solidFill>
              <a:schemeClr val="tx1"/>
            </a:solidFill>
            <a:round/>
            <a:headEnd/>
            <a:tailEnd/>
          </a:ln>
          <a:effectLst/>
        </p:spPr>
        <p:txBody>
          <a:bodyPr wrap="square" anchor="ctr">
            <a:prstTxWarp prst="textNoShape">
              <a:avLst/>
            </a:prstTxWarp>
            <a:spAutoFit/>
          </a:bodyPr>
          <a:lstStyle/>
          <a:p>
            <a:pPr algn="ctr"/>
            <a:r>
              <a:rPr lang="en-US" sz="1600" dirty="0">
                <a:solidFill>
                  <a:srgbClr val="000000"/>
                </a:solidFill>
                <a:effectLst/>
                <a:latin typeface="+mn-lt"/>
              </a:rPr>
              <a:t>What about children?</a:t>
            </a:r>
            <a:endParaRPr lang="en-US" sz="1400" b="1" dirty="0">
              <a:solidFill>
                <a:srgbClr val="000000"/>
              </a:solidFill>
              <a:effectLst/>
              <a:latin typeface="+mn-lt"/>
            </a:endParaRPr>
          </a:p>
        </p:txBody>
      </p:sp>
      <p:pic>
        <p:nvPicPr>
          <p:cNvPr id="6" name="Picture 6" descr="FireLite:Books:Data Management:5e:slides:images:PNG Images:7-marriage-4.png">
            <a:extLst>
              <a:ext uri="{FF2B5EF4-FFF2-40B4-BE49-F238E27FC236}">
                <a16:creationId xmlns="" xmlns:a16="http://schemas.microsoft.com/office/drawing/2014/main" id="{D0219503-65AE-704E-95FB-417AA2C37D31}"/>
              </a:ext>
            </a:extLst>
          </p:cNvPr>
          <p:cNvPicPr>
            <a:picLocks noChangeAspect="1" noChangeArrowheads="1"/>
          </p:cNvPicPr>
          <p:nvPr/>
        </p:nvPicPr>
        <p:blipFill>
          <a:blip r:embed="rId3" r:link="rId4"/>
          <a:srcRect/>
          <a:stretch>
            <a:fillRect/>
          </a:stretch>
        </p:blipFill>
        <p:spPr bwMode="auto">
          <a:xfrm>
            <a:off x="2362200" y="1600200"/>
            <a:ext cx="4535877" cy="3582988"/>
          </a:xfrm>
          <a:prstGeom prst="rect">
            <a:avLst/>
          </a:prstGeom>
          <a:noFill/>
        </p:spPr>
      </p:pic>
    </p:spTree>
    <p:extLst>
      <p:ext uri="{BB962C8B-B14F-4D97-AF65-F5344CB8AC3E}">
        <p14:creationId xmlns:p14="http://schemas.microsoft.com/office/powerpoint/2010/main" val="1323187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Family</a:t>
            </a:r>
          </a:p>
        </p:txBody>
      </p:sp>
      <p:pic>
        <p:nvPicPr>
          <p:cNvPr id="7" name="Picture 7" descr="FireLite:Books:Data Management:6e:Art PNG:07-marriage-5.png">
            <a:extLst>
              <a:ext uri="{FF2B5EF4-FFF2-40B4-BE49-F238E27FC236}">
                <a16:creationId xmlns="" xmlns:a16="http://schemas.microsoft.com/office/drawing/2014/main" id="{BA27ABC9-05C9-0142-BE88-602FC25685A4}"/>
              </a:ext>
            </a:extLst>
          </p:cNvPr>
          <p:cNvPicPr>
            <a:picLocks noChangeAspect="1" noChangeArrowheads="1"/>
          </p:cNvPicPr>
          <p:nvPr/>
        </p:nvPicPr>
        <p:blipFill>
          <a:blip r:embed="rId3" r:link="rId4"/>
          <a:srcRect/>
          <a:stretch>
            <a:fillRect/>
          </a:stretch>
        </p:blipFill>
        <p:spPr bwMode="auto">
          <a:xfrm>
            <a:off x="1872525" y="2057400"/>
            <a:ext cx="5449750" cy="3165475"/>
          </a:xfrm>
          <a:prstGeom prst="rect">
            <a:avLst/>
          </a:prstGeom>
          <a:noFill/>
        </p:spPr>
      </p:pic>
    </p:spTree>
    <p:extLst>
      <p:ext uri="{BB962C8B-B14F-4D97-AF65-F5344CB8AC3E}">
        <p14:creationId xmlns:p14="http://schemas.microsoft.com/office/powerpoint/2010/main" val="379425806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Library</a:t>
            </a:r>
          </a:p>
        </p:txBody>
      </p:sp>
      <p:sp>
        <p:nvSpPr>
          <p:cNvPr id="5" name="AutoShape 7">
            <a:extLst>
              <a:ext uri="{FF2B5EF4-FFF2-40B4-BE49-F238E27FC236}">
                <a16:creationId xmlns="" xmlns:a16="http://schemas.microsoft.com/office/drawing/2014/main" id="{5CA01060-D13D-E748-9159-BF2BF0B9CBBA}"/>
              </a:ext>
            </a:extLst>
          </p:cNvPr>
          <p:cNvSpPr>
            <a:spLocks noChangeArrowheads="1"/>
          </p:cNvSpPr>
          <p:nvPr/>
        </p:nvSpPr>
        <p:spPr bwMode="auto">
          <a:xfrm>
            <a:off x="7086600" y="5397580"/>
            <a:ext cx="1841499" cy="943511"/>
          </a:xfrm>
          <a:prstGeom prst="foldedCorner">
            <a:avLst>
              <a:gd name="adj" fmla="val 12500"/>
            </a:avLst>
          </a:prstGeom>
          <a:solidFill>
            <a:srgbClr val="FFFF66"/>
          </a:solidFill>
          <a:ln w="12700">
            <a:solidFill>
              <a:schemeClr val="tx1"/>
            </a:solidFill>
            <a:round/>
            <a:headEnd/>
            <a:tailEnd/>
          </a:ln>
          <a:effectLst/>
        </p:spPr>
        <p:txBody>
          <a:bodyPr wrap="square" anchor="ctr">
            <a:prstTxWarp prst="textNoShape">
              <a:avLst/>
            </a:prstTxWarp>
            <a:spAutoFit/>
          </a:bodyPr>
          <a:lstStyle/>
          <a:p>
            <a:pPr algn="ctr"/>
            <a:r>
              <a:rPr lang="en-US" sz="1600" dirty="0">
                <a:solidFill>
                  <a:srgbClr val="000000"/>
                </a:solidFill>
                <a:effectLst/>
                <a:latin typeface="+mn-lt"/>
              </a:rPr>
              <a:t>Why don’t we use book copy as an attribute of book?</a:t>
            </a:r>
            <a:endParaRPr lang="en-US" sz="1400" b="1" dirty="0">
              <a:solidFill>
                <a:srgbClr val="000000"/>
              </a:solidFill>
              <a:effectLst/>
              <a:latin typeface="+mn-lt"/>
            </a:endParaRPr>
          </a:p>
        </p:txBody>
      </p:sp>
      <p:pic>
        <p:nvPicPr>
          <p:cNvPr id="7" name="Picture 5" descr="FireLite:Books:Data Management:5e:slides:images:PNG Images:7-library-1.png">
            <a:extLst>
              <a:ext uri="{FF2B5EF4-FFF2-40B4-BE49-F238E27FC236}">
                <a16:creationId xmlns="" xmlns:a16="http://schemas.microsoft.com/office/drawing/2014/main" id="{EDBE6E07-C686-E042-8812-203AFD21C78C}"/>
              </a:ext>
            </a:extLst>
          </p:cNvPr>
          <p:cNvPicPr>
            <a:picLocks noChangeAspect="1" noChangeArrowheads="1"/>
          </p:cNvPicPr>
          <p:nvPr/>
        </p:nvPicPr>
        <p:blipFill>
          <a:blip r:embed="rId3" r:link="rId4"/>
          <a:srcRect/>
          <a:stretch>
            <a:fillRect/>
          </a:stretch>
        </p:blipFill>
        <p:spPr bwMode="auto">
          <a:xfrm>
            <a:off x="1309297" y="2577249"/>
            <a:ext cx="6576205" cy="1768475"/>
          </a:xfrm>
          <a:prstGeom prst="rect">
            <a:avLst/>
          </a:prstGeom>
          <a:noFill/>
        </p:spPr>
      </p:pic>
    </p:spTree>
    <p:extLst>
      <p:ext uri="{BB962C8B-B14F-4D97-AF65-F5344CB8AC3E}">
        <p14:creationId xmlns:p14="http://schemas.microsoft.com/office/powerpoint/2010/main" val="38309710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Library</a:t>
            </a:r>
          </a:p>
        </p:txBody>
      </p:sp>
      <p:sp>
        <p:nvSpPr>
          <p:cNvPr id="5" name="AutoShape 7">
            <a:extLst>
              <a:ext uri="{FF2B5EF4-FFF2-40B4-BE49-F238E27FC236}">
                <a16:creationId xmlns="" xmlns:a16="http://schemas.microsoft.com/office/drawing/2014/main" id="{5CA01060-D13D-E748-9159-BF2BF0B9CBBA}"/>
              </a:ext>
            </a:extLst>
          </p:cNvPr>
          <p:cNvSpPr>
            <a:spLocks noChangeArrowheads="1"/>
          </p:cNvSpPr>
          <p:nvPr/>
        </p:nvSpPr>
        <p:spPr bwMode="auto">
          <a:xfrm>
            <a:off x="7086600" y="5118023"/>
            <a:ext cx="1841499" cy="1502628"/>
          </a:xfrm>
          <a:prstGeom prst="foldedCorner">
            <a:avLst>
              <a:gd name="adj" fmla="val 12500"/>
            </a:avLst>
          </a:prstGeom>
          <a:solidFill>
            <a:srgbClr val="FFFF66"/>
          </a:solidFill>
          <a:ln w="12700">
            <a:solidFill>
              <a:schemeClr val="tx1"/>
            </a:solidFill>
            <a:round/>
            <a:headEnd/>
            <a:tailEnd/>
          </a:ln>
          <a:effectLst/>
        </p:spPr>
        <p:txBody>
          <a:bodyPr wrap="square" anchor="ctr">
            <a:prstTxWarp prst="textNoShape">
              <a:avLst/>
            </a:prstTxWarp>
            <a:spAutoFit/>
          </a:bodyPr>
          <a:lstStyle/>
          <a:p>
            <a:pPr algn="ctr"/>
            <a:r>
              <a:rPr lang="en-US" sz="1600" dirty="0">
                <a:solidFill>
                  <a:srgbClr val="000000"/>
                </a:solidFill>
                <a:effectLst/>
                <a:latin typeface="+mn-lt"/>
              </a:rPr>
              <a:t>This model records only the current borrower of a copy of a book</a:t>
            </a:r>
            <a:endParaRPr lang="en-US" sz="1400" b="1" dirty="0">
              <a:solidFill>
                <a:srgbClr val="000000"/>
              </a:solidFill>
              <a:effectLst/>
              <a:latin typeface="+mn-lt"/>
            </a:endParaRPr>
          </a:p>
        </p:txBody>
      </p:sp>
      <p:pic>
        <p:nvPicPr>
          <p:cNvPr id="6" name="Picture 5" descr="FireLite:Books:Data Management:6e:Art PNG:07-library-2.png">
            <a:extLst>
              <a:ext uri="{FF2B5EF4-FFF2-40B4-BE49-F238E27FC236}">
                <a16:creationId xmlns="" xmlns:a16="http://schemas.microsoft.com/office/drawing/2014/main" id="{2AAB572F-80C0-A64E-BC98-E3DBE64CEDF2}"/>
              </a:ext>
            </a:extLst>
          </p:cNvPr>
          <p:cNvPicPr>
            <a:picLocks noChangeAspect="1" noChangeArrowheads="1"/>
          </p:cNvPicPr>
          <p:nvPr/>
        </p:nvPicPr>
        <p:blipFill>
          <a:blip r:embed="rId3" r:link="rId4"/>
          <a:srcRect/>
          <a:stretch>
            <a:fillRect/>
          </a:stretch>
        </p:blipFill>
        <p:spPr bwMode="auto">
          <a:xfrm>
            <a:off x="530003" y="2571790"/>
            <a:ext cx="8134793" cy="1600200"/>
          </a:xfrm>
          <a:prstGeom prst="rect">
            <a:avLst/>
          </a:prstGeom>
          <a:noFill/>
        </p:spPr>
      </p:pic>
      <p:pic>
        <p:nvPicPr>
          <p:cNvPr id="1026" name="Picture 2" descr="Image result for book dewey numb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532923"/>
            <a:ext cx="3378200" cy="208772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bwMode="auto">
          <a:xfrm flipV="1">
            <a:off x="1447800" y="3371890"/>
            <a:ext cx="1752600" cy="1657310"/>
          </a:xfrm>
          <a:prstGeom prst="line">
            <a:avLst/>
          </a:prstGeom>
          <a:blipFill dpi="0" rotWithShape="0">
            <a:blip r:embed="rId6"/>
            <a:srcRect/>
            <a:tile tx="0" ty="0" sx="100000" sy="100000" flip="none" algn="tl"/>
          </a:blipFill>
          <a:ln>
            <a:solidFill>
              <a:srgbClr val="FF0000"/>
            </a:solidFill>
          </a:ln>
          <a:effectLst/>
          <a:extLst>
            <a:ext uri="{91240B29-F687-4f45-9708-019B960494DF}">
              <a14:hiddenLine xmlns="" xmlns:a14="http://schemas.microsoft.com/office/drawing/2010/main" w="25400" cap="flat" cmpd="sng" algn="ctr">
                <a:solidFill>
                  <a:srgbClr val="44422C"/>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64548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6" name="Content Placeholder 5">
            <a:extLst>
              <a:ext uri="{FF2B5EF4-FFF2-40B4-BE49-F238E27FC236}">
                <a16:creationId xmlns="" xmlns:a16="http://schemas.microsoft.com/office/drawing/2014/main" id="{8DFD904D-4DBA-C241-9D2F-D9116C0F2111}"/>
              </a:ext>
            </a:extLst>
          </p:cNvPr>
          <p:cNvSpPr>
            <a:spLocks noGrp="1"/>
          </p:cNvSpPr>
          <p:nvPr>
            <p:ph idx="1"/>
          </p:nvPr>
        </p:nvSpPr>
        <p:spPr/>
        <p:txBody>
          <a:bodyPr/>
          <a:lstStyle/>
          <a:p>
            <a:r>
              <a:rPr lang="en-US" dirty="0"/>
              <a:t>A plane is leased to an airline for a specific time period. When a lease expires, the plane can be leased to another airline. There is an agent responsible for handling each deal. Agents can lease many planes and deal with many airlines. Airlines can deal with many agents too. Transactions occur when agents reach a deal with airlines to lease planes</a:t>
            </a:r>
          </a:p>
          <a:p>
            <a:pPr lvl="1"/>
            <a:r>
              <a:rPr lang="en-US" sz="2400" dirty="0"/>
              <a:t>Create the data model for this scenario</a:t>
            </a:r>
            <a:endParaRPr lang="en-US" sz="1800" dirty="0"/>
          </a:p>
          <a:p>
            <a:pPr marL="173038" indent="0">
              <a:buNone/>
            </a:pPr>
            <a:endParaRPr lang="en-US" dirty="0"/>
          </a:p>
        </p:txBody>
      </p:sp>
    </p:spTree>
    <p:extLst>
      <p:ext uri="{BB962C8B-B14F-4D97-AF65-F5344CB8AC3E}">
        <p14:creationId xmlns:p14="http://schemas.microsoft.com/office/powerpoint/2010/main" val="191704129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pic>
        <p:nvPicPr>
          <p:cNvPr id="7" name="Picture 10" descr="FireLite:Books:Data Management:6e:Art PNG:07-airline.png">
            <a:extLst>
              <a:ext uri="{FF2B5EF4-FFF2-40B4-BE49-F238E27FC236}">
                <a16:creationId xmlns="" xmlns:a16="http://schemas.microsoft.com/office/drawing/2014/main" id="{3848A528-B6D1-8D40-9726-84C07301897E}"/>
              </a:ext>
            </a:extLst>
          </p:cNvPr>
          <p:cNvPicPr>
            <a:picLocks noChangeAspect="1" noChangeArrowheads="1"/>
          </p:cNvPicPr>
          <p:nvPr/>
        </p:nvPicPr>
        <p:blipFill>
          <a:blip r:embed="rId2" r:link="rId3"/>
          <a:srcRect/>
          <a:stretch>
            <a:fillRect/>
          </a:stretch>
        </p:blipFill>
        <p:spPr bwMode="auto">
          <a:xfrm>
            <a:off x="1295400" y="1408112"/>
            <a:ext cx="4823216" cy="2420368"/>
          </a:xfrm>
          <a:prstGeom prst="rect">
            <a:avLst/>
          </a:prstGeom>
          <a:noFill/>
        </p:spPr>
      </p:pic>
      <p:sp>
        <p:nvSpPr>
          <p:cNvPr id="8" name="AutoShape 7">
            <a:extLst>
              <a:ext uri="{FF2B5EF4-FFF2-40B4-BE49-F238E27FC236}">
                <a16:creationId xmlns="" xmlns:a16="http://schemas.microsoft.com/office/drawing/2014/main" id="{66E6EBE6-1519-8040-8FA3-7F980232C180}"/>
              </a:ext>
            </a:extLst>
          </p:cNvPr>
          <p:cNvSpPr>
            <a:spLocks noChangeArrowheads="1"/>
          </p:cNvSpPr>
          <p:nvPr/>
        </p:nvSpPr>
        <p:spPr bwMode="auto">
          <a:xfrm>
            <a:off x="6705600" y="5889248"/>
            <a:ext cx="2286000" cy="663952"/>
          </a:xfrm>
          <a:prstGeom prst="foldedCorner">
            <a:avLst>
              <a:gd name="adj" fmla="val 12500"/>
            </a:avLst>
          </a:prstGeom>
          <a:solidFill>
            <a:srgbClr val="FFFF66"/>
          </a:solidFill>
          <a:ln w="12700">
            <a:solidFill>
              <a:schemeClr val="tx1"/>
            </a:solidFill>
            <a:round/>
            <a:headEnd/>
            <a:tailEnd/>
          </a:ln>
          <a:effectLst/>
        </p:spPr>
        <p:txBody>
          <a:bodyPr wrap="square" anchor="ctr">
            <a:prstTxWarp prst="textNoShape">
              <a:avLst/>
            </a:prstTxWarp>
            <a:spAutoFit/>
          </a:bodyPr>
          <a:lstStyle/>
          <a:p>
            <a:pPr algn="ctr"/>
            <a:r>
              <a:rPr lang="en-US" sz="1600" dirty="0">
                <a:solidFill>
                  <a:srgbClr val="000000"/>
                </a:solidFill>
                <a:effectLst/>
                <a:latin typeface="+mn-lt"/>
              </a:rPr>
              <a:t>But, where do we store data about leases?</a:t>
            </a:r>
          </a:p>
        </p:txBody>
      </p:sp>
      <p:pic>
        <p:nvPicPr>
          <p:cNvPr id="9" name="Picture 8" descr="Untitled.png">
            <a:extLst>
              <a:ext uri="{FF2B5EF4-FFF2-40B4-BE49-F238E27FC236}">
                <a16:creationId xmlns="" xmlns:a16="http://schemas.microsoft.com/office/drawing/2014/main" id="{59FE22A8-829C-D449-99DE-170BE28F6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9" y="4038600"/>
            <a:ext cx="5661417" cy="2697275"/>
          </a:xfrm>
          <a:prstGeom prst="rect">
            <a:avLst/>
          </a:prstGeom>
        </p:spPr>
      </p:pic>
    </p:spTree>
    <p:extLst>
      <p:ext uri="{BB962C8B-B14F-4D97-AF65-F5344CB8AC3E}">
        <p14:creationId xmlns:p14="http://schemas.microsoft.com/office/powerpoint/2010/main" val="23592689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4"/>
          <p:cNvSpPr>
            <a:spLocks noGrp="1" noChangeArrowheads="1"/>
          </p:cNvSpPr>
          <p:nvPr>
            <p:ph type="title"/>
          </p:nvPr>
        </p:nvSpPr>
        <p:spPr/>
        <p:txBody>
          <a:bodyPr/>
          <a:lstStyle/>
          <a:p>
            <a:pPr eaLnBrk="1" hangingPunct="1"/>
            <a:r>
              <a:rPr lang="en-US" dirty="0"/>
              <a:t>Data Modeling</a:t>
            </a:r>
          </a:p>
        </p:txBody>
      </p:sp>
      <p:sp>
        <p:nvSpPr>
          <p:cNvPr id="16388" name="Rectangle 5"/>
          <p:cNvSpPr>
            <a:spLocks noGrp="1" noChangeArrowheads="1"/>
          </p:cNvSpPr>
          <p:nvPr>
            <p:ph type="body" idx="1"/>
          </p:nvPr>
        </p:nvSpPr>
        <p:spPr/>
        <p:txBody>
          <a:bodyPr/>
          <a:lstStyle/>
          <a:p>
            <a:r>
              <a:rPr lang="en-US" dirty="0"/>
              <a:t>Design technique for modeling data</a:t>
            </a:r>
          </a:p>
          <a:p>
            <a:r>
              <a:rPr lang="en-US" dirty="0"/>
              <a:t>A graphical representation of a database</a:t>
            </a:r>
          </a:p>
          <a:p>
            <a:r>
              <a:rPr lang="en-US" dirty="0"/>
              <a:t>Two important aspects of data modeling:</a:t>
            </a:r>
          </a:p>
          <a:p>
            <a:pPr lvl="1"/>
            <a:r>
              <a:rPr lang="en-US" dirty="0"/>
              <a:t>Identify the facts to be stored in the database</a:t>
            </a:r>
          </a:p>
          <a:p>
            <a:pPr lvl="1"/>
            <a:r>
              <a:rPr lang="en-US" dirty="0"/>
              <a:t>Partnership between the client and analyst</a:t>
            </a:r>
          </a:p>
        </p:txBody>
      </p:sp>
    </p:spTree>
    <p:extLst>
      <p:ext uri="{BB962C8B-B14F-4D97-AF65-F5344CB8AC3E}">
        <p14:creationId xmlns:p14="http://schemas.microsoft.com/office/powerpoint/2010/main" val="157168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Exercised Revisited</a:t>
            </a:r>
            <a:endParaRPr lang="en-US" dirty="0"/>
          </a:p>
        </p:txBody>
      </p:sp>
      <p:pic>
        <p:nvPicPr>
          <p:cNvPr id="4" name="Picture 5" descr="FireLite:Books:Data Management:6e:Art PNG:07-airline revised.png"/>
          <p:cNvPicPr>
            <a:picLocks noChangeAspect="1" noChangeArrowheads="1"/>
          </p:cNvPicPr>
          <p:nvPr/>
        </p:nvPicPr>
        <p:blipFill>
          <a:blip r:embed="rId2" r:link="rId3"/>
          <a:srcRect/>
          <a:stretch>
            <a:fillRect/>
          </a:stretch>
        </p:blipFill>
        <p:spPr bwMode="auto">
          <a:xfrm>
            <a:off x="1524000" y="1752599"/>
            <a:ext cx="3948691" cy="1981201"/>
          </a:xfrm>
          <a:prstGeom prst="rect">
            <a:avLst/>
          </a:prstGeom>
          <a:noFill/>
        </p:spPr>
      </p:pic>
      <p:pic>
        <p:nvPicPr>
          <p:cNvPr id="5" name="Picture 4" descr="Untitled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63843"/>
            <a:ext cx="5257800" cy="2968758"/>
          </a:xfrm>
          <a:prstGeom prst="rect">
            <a:avLst/>
          </a:prstGeom>
        </p:spPr>
      </p:pic>
      <p:sp>
        <p:nvSpPr>
          <p:cNvPr id="6" name="AutoShape 7"/>
          <p:cNvSpPr>
            <a:spLocks noChangeArrowheads="1"/>
          </p:cNvSpPr>
          <p:nvPr/>
        </p:nvSpPr>
        <p:spPr bwMode="auto">
          <a:xfrm>
            <a:off x="6705600" y="5281268"/>
            <a:ext cx="2120900" cy="1223070"/>
          </a:xfrm>
          <a:prstGeom prst="foldedCorner">
            <a:avLst>
              <a:gd name="adj" fmla="val 12500"/>
            </a:avLst>
          </a:prstGeom>
          <a:solidFill>
            <a:srgbClr val="FFFF66"/>
          </a:solidFill>
          <a:ln w="12700">
            <a:solidFill>
              <a:schemeClr val="tx1"/>
            </a:solidFill>
            <a:round/>
            <a:headEnd/>
            <a:tailEnd/>
          </a:ln>
          <a:effectLst/>
        </p:spPr>
        <p:txBody>
          <a:bodyPr anchor="ctr">
            <a:prstTxWarp prst="textNoShape">
              <a:avLst/>
            </a:prstTxWarp>
            <a:spAutoFit/>
          </a:bodyPr>
          <a:lstStyle/>
          <a:p>
            <a:r>
              <a:rPr lang="en-US" sz="1600" dirty="0">
                <a:solidFill>
                  <a:srgbClr val="000000"/>
                </a:solidFill>
                <a:effectLst/>
                <a:latin typeface="+mn-lt"/>
              </a:rPr>
              <a:t>Why does start date need to be part of the concatenated primary key?</a:t>
            </a:r>
            <a:endParaRPr lang="en-US" sz="1600" dirty="0">
              <a:solidFill>
                <a:srgbClr val="000000"/>
              </a:solidFill>
              <a:effectLst/>
              <a:latin typeface="+mn-lt"/>
            </a:endParaRPr>
          </a:p>
        </p:txBody>
      </p:sp>
    </p:spTree>
    <p:extLst>
      <p:ext uri="{BB962C8B-B14F-4D97-AF65-F5344CB8AC3E}">
        <p14:creationId xmlns:p14="http://schemas.microsoft.com/office/powerpoint/2010/main" val="113447597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to Carolina</a:t>
            </a:r>
          </a:p>
        </p:txBody>
      </p:sp>
      <p:sp>
        <p:nvSpPr>
          <p:cNvPr id="3" name="Content Placeholder 2"/>
          <p:cNvSpPr>
            <a:spLocks noGrp="1"/>
          </p:cNvSpPr>
          <p:nvPr>
            <p:ph idx="1"/>
          </p:nvPr>
        </p:nvSpPr>
        <p:spPr/>
        <p:txBody>
          <a:bodyPr/>
          <a:lstStyle/>
          <a:p>
            <a:r>
              <a:rPr lang="en-US" dirty="0"/>
              <a:t>Stop here! Finish chapter 7 next class</a:t>
            </a:r>
          </a:p>
        </p:txBody>
      </p:sp>
    </p:spTree>
    <p:extLst>
      <p:ext uri="{BB962C8B-B14F-4D97-AF65-F5344CB8AC3E}">
        <p14:creationId xmlns:p14="http://schemas.microsoft.com/office/powerpoint/2010/main" val="290043555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Cardinality</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The multiplicity of a relationship</a:t>
            </a:r>
          </a:p>
          <a:p>
            <a:pPr lvl="1"/>
            <a:r>
              <a:rPr lang="en-US" sz="2400" dirty="0"/>
              <a:t>There must be 1 instance</a:t>
            </a:r>
          </a:p>
          <a:p>
            <a:pPr lvl="1"/>
            <a:endParaRPr lang="en-US" dirty="0"/>
          </a:p>
          <a:p>
            <a:pPr marL="173038" indent="0">
              <a:buNone/>
            </a:pPr>
            <a:endParaRPr lang="en-US" dirty="0"/>
          </a:p>
        </p:txBody>
      </p:sp>
      <p:pic>
        <p:nvPicPr>
          <p:cNvPr id="7" name="Picture 5" descr="FireLite:Books:Data Management:5e:Art:Slides art:7-nation-stock-modal.png">
            <a:extLst>
              <a:ext uri="{FF2B5EF4-FFF2-40B4-BE49-F238E27FC236}">
                <a16:creationId xmlns="" xmlns:a16="http://schemas.microsoft.com/office/drawing/2014/main" id="{9AC9DE4B-E477-3F4B-A5D0-115E6D21318D}"/>
              </a:ext>
            </a:extLst>
          </p:cNvPr>
          <p:cNvPicPr>
            <a:picLocks noChangeAspect="1" noChangeArrowheads="1"/>
          </p:cNvPicPr>
          <p:nvPr/>
        </p:nvPicPr>
        <p:blipFill>
          <a:blip r:embed="rId3" r:link="rId4"/>
          <a:srcRect/>
          <a:stretch>
            <a:fillRect/>
          </a:stretch>
        </p:blipFill>
        <p:spPr bwMode="auto">
          <a:xfrm>
            <a:off x="1967401" y="3352800"/>
            <a:ext cx="5259998" cy="2514600"/>
          </a:xfrm>
          <a:prstGeom prst="rect">
            <a:avLst/>
          </a:prstGeom>
          <a:noFill/>
        </p:spPr>
      </p:pic>
    </p:spTree>
    <p:extLst>
      <p:ext uri="{BB962C8B-B14F-4D97-AF65-F5344CB8AC3E}">
        <p14:creationId xmlns:p14="http://schemas.microsoft.com/office/powerpoint/2010/main" val="246130580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Modality</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Also known as optionality</a:t>
            </a:r>
          </a:p>
          <a:p>
            <a:pPr lvl="1"/>
            <a:r>
              <a:rPr lang="en-US" dirty="0"/>
              <a:t>Does an occurrence of this entity require an occurrence of the other? </a:t>
            </a:r>
          </a:p>
          <a:p>
            <a:pPr marL="571500" lvl="1" indent="0">
              <a:buNone/>
            </a:pPr>
            <a:endParaRPr lang="en-US" dirty="0"/>
          </a:p>
          <a:p>
            <a:pPr marL="173038" indent="0">
              <a:buNone/>
            </a:pPr>
            <a:endParaRPr lang="en-US" dirty="0"/>
          </a:p>
        </p:txBody>
      </p:sp>
      <p:pic>
        <p:nvPicPr>
          <p:cNvPr id="7" name="Picture 5" descr="FireLite:Books:Data Management:5e:Art:Slides art:7-nation-stock-modal.png">
            <a:extLst>
              <a:ext uri="{FF2B5EF4-FFF2-40B4-BE49-F238E27FC236}">
                <a16:creationId xmlns="" xmlns:a16="http://schemas.microsoft.com/office/drawing/2014/main" id="{9AC9DE4B-E477-3F4B-A5D0-115E6D21318D}"/>
              </a:ext>
            </a:extLst>
          </p:cNvPr>
          <p:cNvPicPr>
            <a:picLocks noChangeAspect="1" noChangeArrowheads="1"/>
          </p:cNvPicPr>
          <p:nvPr/>
        </p:nvPicPr>
        <p:blipFill>
          <a:blip r:embed="rId3" r:link="rId4"/>
          <a:srcRect/>
          <a:stretch>
            <a:fillRect/>
          </a:stretch>
        </p:blipFill>
        <p:spPr bwMode="auto">
          <a:xfrm>
            <a:off x="1967401" y="3352800"/>
            <a:ext cx="5259998" cy="2514600"/>
          </a:xfrm>
          <a:prstGeom prst="rect">
            <a:avLst/>
          </a:prstGeom>
          <a:noFill/>
        </p:spPr>
      </p:pic>
    </p:spTree>
    <p:extLst>
      <p:ext uri="{BB962C8B-B14F-4D97-AF65-F5344CB8AC3E}">
        <p14:creationId xmlns:p14="http://schemas.microsoft.com/office/powerpoint/2010/main" val="397235554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Cardinality and Modality</a:t>
            </a:r>
          </a:p>
        </p:txBody>
      </p:sp>
      <p:graphicFrame>
        <p:nvGraphicFramePr>
          <p:cNvPr id="8" name="Group 177">
            <a:extLst>
              <a:ext uri="{FF2B5EF4-FFF2-40B4-BE49-F238E27FC236}">
                <a16:creationId xmlns="" xmlns:a16="http://schemas.microsoft.com/office/drawing/2014/main" id="{7DEE2C2C-5FF8-7149-8F72-6E25CAE0CB4E}"/>
              </a:ext>
            </a:extLst>
          </p:cNvPr>
          <p:cNvGraphicFramePr>
            <a:graphicFrameLocks/>
          </p:cNvGraphicFramePr>
          <p:nvPr>
            <p:extLst>
              <p:ext uri="{D42A27DB-BD31-4B8C-83A1-F6EECF244321}">
                <p14:modId xmlns:p14="http://schemas.microsoft.com/office/powerpoint/2010/main" val="2537851307"/>
              </p:ext>
            </p:extLst>
          </p:nvPr>
        </p:nvGraphicFramePr>
        <p:xfrm>
          <a:off x="712787" y="1676400"/>
          <a:ext cx="7769225" cy="4785360"/>
        </p:xfrm>
        <a:graphic>
          <a:graphicData uri="http://schemas.openxmlformats.org/drawingml/2006/table">
            <a:tbl>
              <a:tblPr>
                <a:tableStyleId>{073A0DAA-6AF3-43AB-8588-CEC1D06C72B9}</a:tableStyleId>
              </a:tblPr>
              <a:tblGrid>
                <a:gridCol w="1752600">
                  <a:extLst>
                    <a:ext uri="{9D8B030D-6E8A-4147-A177-3AD203B41FA5}">
                      <a16:colId xmlns="" xmlns:a16="http://schemas.microsoft.com/office/drawing/2014/main" val="20000"/>
                    </a:ext>
                  </a:extLst>
                </a:gridCol>
                <a:gridCol w="1497013">
                  <a:extLst>
                    <a:ext uri="{9D8B030D-6E8A-4147-A177-3AD203B41FA5}">
                      <a16:colId xmlns="" xmlns:a16="http://schemas.microsoft.com/office/drawing/2014/main" val="20001"/>
                    </a:ext>
                  </a:extLst>
                </a:gridCol>
                <a:gridCol w="4519612">
                  <a:extLst>
                    <a:ext uri="{9D8B030D-6E8A-4147-A177-3AD203B41FA5}">
                      <a16:colId xmlns="" xmlns:a16="http://schemas.microsoft.com/office/drawing/2014/main" val="20002"/>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latin typeface="Consolas" panose="020B0609020204030204" pitchFamily="49" charset="0"/>
                          <a:cs typeface="Consolas" panose="020B0609020204030204" pitchFamily="49" charset="0"/>
                        </a:rPr>
                        <a:t>Cardinality</a:t>
                      </a:r>
                      <a:endParaRPr kumimoji="0" lang="en-US" sz="2000" b="0" i="0" u="none" strike="noStrike" cap="none" normalizeH="0" baseline="0">
                        <a:ln>
                          <a:noFill/>
                        </a:ln>
                        <a:solidFill>
                          <a:schemeClr val="tx1"/>
                        </a:solidFill>
                        <a:effectLst/>
                        <a:latin typeface="Consolas" panose="020B0609020204030204" pitchFamily="49" charset="0"/>
                        <a:cs typeface="Consolas" panose="020B0609020204030204" pitchFamily="49" charset="0"/>
                      </a:endParaRPr>
                    </a:p>
                  </a:txBody>
                  <a:tcPr anchor="ctr" horzOverflow="overflow">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latin typeface="Consolas" panose="020B0609020204030204" pitchFamily="49" charset="0"/>
                          <a:cs typeface="Consolas" panose="020B0609020204030204" pitchFamily="49" charset="0"/>
                        </a:rPr>
                        <a:t>Modality</a:t>
                      </a:r>
                      <a:endParaRPr kumimoji="0" lang="en-US" sz="2000" b="0" i="0" u="none" strike="noStrike" cap="none" normalizeH="0" baseline="0">
                        <a:ln>
                          <a:noFill/>
                        </a:ln>
                        <a:solidFill>
                          <a:schemeClr val="tx1"/>
                        </a:solidFill>
                        <a:effectLst/>
                        <a:latin typeface="Consolas" panose="020B0609020204030204" pitchFamily="49" charset="0"/>
                        <a:cs typeface="Consolas" panose="020B0609020204030204" pitchFamily="49" charset="0"/>
                      </a:endParaRPr>
                    </a:p>
                  </a:txBody>
                  <a:tcPr anchor="ctr" horzOverflow="overflow">
                    <a:solidFill>
                      <a:schemeClr val="bg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Meaning</a:t>
                      </a:r>
                      <a:endParaRPr kumimoji="0" lang="en-US" sz="20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a:txBody>
                  <a:tcPr anchor="ctr" horzOverflow="overflow">
                    <a:solidFill>
                      <a:schemeClr val="bg1">
                        <a:lumMod val="60000"/>
                        <a:lumOff val="40000"/>
                      </a:schemeClr>
                    </a:solidFill>
                  </a:tcPr>
                </a:tc>
                <a:extLst>
                  <a:ext uri="{0D108BD9-81ED-4DB2-BD59-A6C34878D82A}">
                    <a16:rowId xmlns="" xmlns:a16="http://schemas.microsoft.com/office/drawing/2014/main" val="10000"/>
                  </a:ext>
                </a:extLst>
              </a:tr>
              <a:tr h="990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0,1</a:t>
                      </a:r>
                      <a:endParaRPr kumimoji="0" lang="en-US" sz="20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a:txBody>
                  <a:tcPr marT="91440" marB="91440" anchor="ctr" horzOverflow="overflow"/>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Optional</a:t>
                      </a:r>
                      <a:endParaRPr kumimoji="0" lang="en-US" sz="20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a:txBody>
                  <a:tcPr marT="91440" marB="91440"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There can be </a:t>
                      </a:r>
                      <a:r>
                        <a:rPr kumimoji="0" lang="en-US" sz="2000" b="1" u="none" strike="noStrike" cap="none" normalizeH="0" baseline="0" dirty="0">
                          <a:ln>
                            <a:noFill/>
                          </a:ln>
                          <a:effectLst/>
                          <a:latin typeface="Consolas" panose="020B0609020204030204" pitchFamily="49" charset="0"/>
                          <a:cs typeface="Consolas" panose="020B0609020204030204" pitchFamily="49" charset="0"/>
                        </a:rPr>
                        <a:t>zero or one </a:t>
                      </a:r>
                      <a:r>
                        <a:rPr kumimoji="0" lang="en-US" sz="2000" u="none" strike="noStrike" cap="none" normalizeH="0" baseline="0" dirty="0">
                          <a:ln>
                            <a:noFill/>
                          </a:ln>
                          <a:effectLst/>
                          <a:latin typeface="Consolas" panose="020B0609020204030204" pitchFamily="49" charset="0"/>
                          <a:cs typeface="Consolas" panose="020B0609020204030204" pitchFamily="49" charset="0"/>
                        </a:rPr>
                        <a:t>instances of the entity relative to the other entity</a:t>
                      </a:r>
                      <a:endParaRPr kumimoji="0" lang="en-US" sz="20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txBody>
                  <a:tcPr marT="91440" marB="91440" anchor="ctr" horzOverflow="overflow"/>
                </a:tc>
                <a:extLst>
                  <a:ext uri="{0D108BD9-81ED-4DB2-BD59-A6C34878D82A}">
                    <a16:rowId xmlns="" xmlns:a16="http://schemas.microsoft.com/office/drawing/2014/main" val="10001"/>
                  </a:ext>
                </a:extLst>
              </a:tr>
              <a:tr h="8239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0,n</a:t>
                      </a:r>
                      <a:endParaRPr kumimoji="0" lang="en-US" sz="20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a:txBody>
                  <a:tcPr marT="91440" marB="91440" anchor="ctr" horzOverflow="overflow"/>
                </a:tc>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a:txBody>
                  <a:tcPr marT="91440" marB="91440"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There can be </a:t>
                      </a:r>
                      <a:r>
                        <a:rPr kumimoji="0" lang="en-US" sz="2000" b="1" u="none" strike="noStrike" cap="none" normalizeH="0" baseline="0" dirty="0">
                          <a:ln>
                            <a:noFill/>
                          </a:ln>
                          <a:effectLst/>
                          <a:latin typeface="Consolas" panose="020B0609020204030204" pitchFamily="49" charset="0"/>
                          <a:cs typeface="Consolas" panose="020B0609020204030204" pitchFamily="49" charset="0"/>
                        </a:rPr>
                        <a:t>zero or many </a:t>
                      </a:r>
                      <a:r>
                        <a:rPr kumimoji="0" lang="en-US" sz="2000" u="none" strike="noStrike" cap="none" normalizeH="0" baseline="0" dirty="0">
                          <a:ln>
                            <a:noFill/>
                          </a:ln>
                          <a:effectLst/>
                          <a:latin typeface="Consolas" panose="020B0609020204030204" pitchFamily="49" charset="0"/>
                          <a:cs typeface="Consolas" panose="020B0609020204030204" pitchFamily="49" charset="0"/>
                        </a:rPr>
                        <a:t>instances of the entity relative to the other entity</a:t>
                      </a:r>
                      <a:endParaRPr kumimoji="0" lang="en-US" sz="20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txBody>
                  <a:tcPr marT="91440" marB="91440" anchor="ctr" horzOverflow="overflow"/>
                </a:tc>
                <a:extLst>
                  <a:ext uri="{0D108BD9-81ED-4DB2-BD59-A6C34878D82A}">
                    <a16:rowId xmlns="" xmlns:a16="http://schemas.microsoft.com/office/drawing/2014/main" val="10002"/>
                  </a:ext>
                </a:extLst>
              </a:tr>
              <a:tr h="822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a:ln>
                            <a:noFill/>
                          </a:ln>
                          <a:effectLst/>
                          <a:latin typeface="Consolas" panose="020B0609020204030204" pitchFamily="49" charset="0"/>
                          <a:cs typeface="Consolas" panose="020B0609020204030204" pitchFamily="49" charset="0"/>
                        </a:rPr>
                        <a:t>1,1</a:t>
                      </a:r>
                      <a:endParaRPr kumimoji="0" lang="en-US" sz="2000" b="0" i="0" u="none" strike="noStrike" cap="none" normalizeH="0" baseline="0">
                        <a:ln>
                          <a:noFill/>
                        </a:ln>
                        <a:solidFill>
                          <a:schemeClr val="tx1"/>
                        </a:solidFill>
                        <a:effectLst/>
                        <a:latin typeface="Consolas" panose="020B0609020204030204" pitchFamily="49" charset="0"/>
                        <a:cs typeface="Consolas" panose="020B0609020204030204" pitchFamily="49" charset="0"/>
                      </a:endParaRPr>
                    </a:p>
                  </a:txBody>
                  <a:tcPr marT="91440" marB="91440" anchor="ctr" horzOverflow="overflow"/>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Mandatory</a:t>
                      </a:r>
                      <a:endParaRPr kumimoji="0" lang="en-US" sz="20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a:txBody>
                  <a:tcPr marT="91440" marB="91440"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There is </a:t>
                      </a:r>
                      <a:r>
                        <a:rPr kumimoji="0" lang="en-US" sz="2000" b="1" u="none" strike="noStrike" cap="none" normalizeH="0" baseline="0" dirty="0">
                          <a:ln>
                            <a:noFill/>
                          </a:ln>
                          <a:effectLst/>
                          <a:latin typeface="Consolas" panose="020B0609020204030204" pitchFamily="49" charset="0"/>
                          <a:cs typeface="Consolas" panose="020B0609020204030204" pitchFamily="49" charset="0"/>
                        </a:rPr>
                        <a:t>exactly one </a:t>
                      </a:r>
                      <a:r>
                        <a:rPr kumimoji="0" lang="en-US" sz="2000" u="none" strike="noStrike" cap="none" normalizeH="0" baseline="0" dirty="0">
                          <a:ln>
                            <a:noFill/>
                          </a:ln>
                          <a:effectLst/>
                          <a:latin typeface="Consolas" panose="020B0609020204030204" pitchFamily="49" charset="0"/>
                          <a:cs typeface="Consolas" panose="020B0609020204030204" pitchFamily="49" charset="0"/>
                        </a:rPr>
                        <a:t>instance of the entity relative to the other entity</a:t>
                      </a:r>
                      <a:endParaRPr kumimoji="0" lang="en-US" sz="20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txBody>
                  <a:tcPr marT="91440" marB="91440" anchor="ctr" horzOverflow="overflow"/>
                </a:tc>
                <a:extLst>
                  <a:ext uri="{0D108BD9-81ED-4DB2-BD59-A6C34878D82A}">
                    <a16:rowId xmlns="" xmlns:a16="http://schemas.microsoft.com/office/drawing/2014/main" val="10003"/>
                  </a:ext>
                </a:extLst>
              </a:tr>
              <a:tr h="822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1,n</a:t>
                      </a:r>
                      <a:endParaRPr kumimoji="0" lang="en-US" sz="20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a:txBody>
                  <a:tcPr marT="91440" marB="91440" anchor="ctr" horzOverflow="overflow"/>
                </a:tc>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a:txBody>
                  <a:tcPr marT="91440" marB="91440"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u="none" strike="noStrike" cap="none" normalizeH="0" baseline="0" dirty="0">
                          <a:ln>
                            <a:noFill/>
                          </a:ln>
                          <a:effectLst/>
                          <a:latin typeface="Consolas" panose="020B0609020204030204" pitchFamily="49" charset="0"/>
                          <a:cs typeface="Consolas" panose="020B0609020204030204" pitchFamily="49" charset="0"/>
                        </a:rPr>
                        <a:t>The entity must have </a:t>
                      </a:r>
                      <a:r>
                        <a:rPr kumimoji="0" lang="en-US" sz="2000" b="1" u="none" strike="noStrike" cap="none" normalizeH="0" baseline="0" dirty="0">
                          <a:ln>
                            <a:noFill/>
                          </a:ln>
                          <a:effectLst/>
                          <a:latin typeface="Consolas" panose="020B0609020204030204" pitchFamily="49" charset="0"/>
                          <a:cs typeface="Consolas" panose="020B0609020204030204" pitchFamily="49" charset="0"/>
                        </a:rPr>
                        <a:t>at least one</a:t>
                      </a:r>
                      <a:r>
                        <a:rPr kumimoji="0" lang="en-US" sz="2000" u="none" strike="noStrike" cap="none" normalizeH="0" baseline="0" dirty="0">
                          <a:ln>
                            <a:noFill/>
                          </a:ln>
                          <a:effectLst/>
                          <a:latin typeface="Consolas" panose="020B0609020204030204" pitchFamily="49" charset="0"/>
                          <a:cs typeface="Consolas" panose="020B0609020204030204" pitchFamily="49" charset="0"/>
                        </a:rPr>
                        <a:t> and can have many instances relative to the other entity</a:t>
                      </a:r>
                      <a:endParaRPr kumimoji="0" lang="en-US" sz="20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endParaRPr>
                    </a:p>
                  </a:txBody>
                  <a:tcPr marT="91440" marB="91440" anchor="ctr" horzOverflow="overflow"/>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10729818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Cardinality and Modality</a:t>
            </a:r>
          </a:p>
        </p:txBody>
      </p:sp>
      <p:pic>
        <p:nvPicPr>
          <p:cNvPr id="4" name="Picture 7" descr="FireLite:Books:Data Management:5e:Art:Slides art:7-m-and-m-modality.png">
            <a:extLst>
              <a:ext uri="{FF2B5EF4-FFF2-40B4-BE49-F238E27FC236}">
                <a16:creationId xmlns="" xmlns:a16="http://schemas.microsoft.com/office/drawing/2014/main" id="{70AF7664-319A-B74C-BFDC-6FA18FBD91EF}"/>
              </a:ext>
            </a:extLst>
          </p:cNvPr>
          <p:cNvPicPr>
            <a:picLocks noChangeAspect="1" noChangeArrowheads="1"/>
          </p:cNvPicPr>
          <p:nvPr/>
        </p:nvPicPr>
        <p:blipFill>
          <a:blip r:embed="rId3" r:link="rId4"/>
          <a:srcRect/>
          <a:stretch>
            <a:fillRect/>
          </a:stretch>
        </p:blipFill>
        <p:spPr bwMode="auto">
          <a:xfrm>
            <a:off x="702065" y="2214265"/>
            <a:ext cx="7790670" cy="1905000"/>
          </a:xfrm>
          <a:prstGeom prst="rect">
            <a:avLst/>
          </a:prstGeom>
          <a:noFill/>
        </p:spPr>
      </p:pic>
      <p:pic>
        <p:nvPicPr>
          <p:cNvPr id="5" name="Picture 4" descr="sale-item.png">
            <a:extLst>
              <a:ext uri="{FF2B5EF4-FFF2-40B4-BE49-F238E27FC236}">
                <a16:creationId xmlns="" xmlns:a16="http://schemas.microsoft.com/office/drawing/2014/main" id="{19379A24-38A4-B445-8376-5A3C0EA637B1}"/>
              </a:ext>
            </a:extLst>
          </p:cNvPr>
          <p:cNvPicPr>
            <a:picLocks noChangeAspect="1"/>
          </p:cNvPicPr>
          <p:nvPr/>
        </p:nvPicPr>
        <p:blipFill>
          <a:blip r:embed="rId5"/>
          <a:stretch>
            <a:fillRect/>
          </a:stretch>
        </p:blipFill>
        <p:spPr>
          <a:xfrm>
            <a:off x="1911350" y="4419600"/>
            <a:ext cx="5372100" cy="2070100"/>
          </a:xfrm>
          <a:prstGeom prst="rect">
            <a:avLst/>
          </a:prstGeom>
        </p:spPr>
      </p:pic>
      <p:sp>
        <p:nvSpPr>
          <p:cNvPr id="6" name="Rectangle 5">
            <a:extLst>
              <a:ext uri="{FF2B5EF4-FFF2-40B4-BE49-F238E27FC236}">
                <a16:creationId xmlns="" xmlns:a16="http://schemas.microsoft.com/office/drawing/2014/main" id="{EC6D130A-D3B1-5D48-ACCC-8C6049FFB464}"/>
              </a:ext>
            </a:extLst>
          </p:cNvPr>
          <p:cNvSpPr/>
          <p:nvPr/>
        </p:nvSpPr>
        <p:spPr>
          <a:xfrm>
            <a:off x="5410200" y="1654769"/>
            <a:ext cx="1430200" cy="461665"/>
          </a:xfrm>
          <a:prstGeom prst="rect">
            <a:avLst/>
          </a:prstGeom>
        </p:spPr>
        <p:txBody>
          <a:bodyPr wrap="none">
            <a:spAutoFit/>
          </a:bodyPr>
          <a:lstStyle/>
          <a:p>
            <a:pPr lvl="0" eaLnBrk="1" hangingPunct="1"/>
            <a:r>
              <a:rPr lang="en-US" b="1" dirty="0">
                <a:effectLst/>
                <a:latin typeface="+mn-lt"/>
              </a:rPr>
              <a:t>Optional</a:t>
            </a:r>
          </a:p>
        </p:txBody>
      </p:sp>
      <p:sp>
        <p:nvSpPr>
          <p:cNvPr id="7" name="Rectangle 6">
            <a:extLst>
              <a:ext uri="{FF2B5EF4-FFF2-40B4-BE49-F238E27FC236}">
                <a16:creationId xmlns="" xmlns:a16="http://schemas.microsoft.com/office/drawing/2014/main" id="{73BAE32F-A0AD-454C-B76D-0D94A23A84EA}"/>
              </a:ext>
            </a:extLst>
          </p:cNvPr>
          <p:cNvSpPr/>
          <p:nvPr/>
        </p:nvSpPr>
        <p:spPr>
          <a:xfrm>
            <a:off x="2303941" y="1654770"/>
            <a:ext cx="1741182" cy="461665"/>
          </a:xfrm>
          <a:prstGeom prst="rect">
            <a:avLst/>
          </a:prstGeom>
        </p:spPr>
        <p:txBody>
          <a:bodyPr wrap="none">
            <a:spAutoFit/>
          </a:bodyPr>
          <a:lstStyle/>
          <a:p>
            <a:r>
              <a:rPr lang="en-US" b="1" dirty="0">
                <a:effectLst/>
                <a:latin typeface="+mn-lt"/>
              </a:rPr>
              <a:t>Mandatory</a:t>
            </a:r>
          </a:p>
        </p:txBody>
      </p:sp>
    </p:spTree>
    <p:extLst>
      <p:ext uri="{BB962C8B-B14F-4D97-AF65-F5344CB8AC3E}">
        <p14:creationId xmlns:p14="http://schemas.microsoft.com/office/powerpoint/2010/main" val="420328708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Entity Types</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Independent</a:t>
            </a:r>
          </a:p>
          <a:p>
            <a:r>
              <a:rPr lang="en-US" dirty="0"/>
              <a:t>Dependent</a:t>
            </a:r>
          </a:p>
          <a:p>
            <a:r>
              <a:rPr lang="en-US" dirty="0"/>
              <a:t>Associative</a:t>
            </a:r>
          </a:p>
          <a:p>
            <a:r>
              <a:rPr lang="en-US" dirty="0"/>
              <a:t>Aggregate</a:t>
            </a:r>
          </a:p>
          <a:p>
            <a:r>
              <a:rPr lang="en-US" dirty="0"/>
              <a:t>Subordinate</a:t>
            </a:r>
          </a:p>
          <a:p>
            <a:pPr marL="173038" indent="0">
              <a:buNone/>
            </a:pPr>
            <a:endParaRPr lang="en-US" dirty="0"/>
          </a:p>
        </p:txBody>
      </p:sp>
    </p:spTree>
    <p:extLst>
      <p:ext uri="{BB962C8B-B14F-4D97-AF65-F5344CB8AC3E}">
        <p14:creationId xmlns:p14="http://schemas.microsoft.com/office/powerpoint/2010/main" val="10118486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Independent</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A good starting point</a:t>
            </a:r>
          </a:p>
          <a:p>
            <a:r>
              <a:rPr lang="en-US" dirty="0"/>
              <a:t>Prominent in the client's mind</a:t>
            </a:r>
          </a:p>
          <a:p>
            <a:r>
              <a:rPr lang="en-US" dirty="0"/>
              <a:t>Often related to other independent entities</a:t>
            </a:r>
          </a:p>
          <a:p>
            <a:endParaRPr lang="en-US" i="1" dirty="0"/>
          </a:p>
          <a:p>
            <a:pPr marL="173038" indent="0">
              <a:buNone/>
            </a:pPr>
            <a:endParaRPr lang="en-US" dirty="0"/>
          </a:p>
        </p:txBody>
      </p:sp>
      <p:pic>
        <p:nvPicPr>
          <p:cNvPr id="6" name="Picture 5" descr="FireLite:Books:Data Management:6e:Art PNG:04-nation-stock.png">
            <a:extLst>
              <a:ext uri="{FF2B5EF4-FFF2-40B4-BE49-F238E27FC236}">
                <a16:creationId xmlns="" xmlns:a16="http://schemas.microsoft.com/office/drawing/2014/main" id="{B5E512A8-32A8-8E4B-9B77-DF4CBE5B428F}"/>
              </a:ext>
            </a:extLst>
          </p:cNvPr>
          <p:cNvPicPr>
            <a:picLocks noChangeAspect="1" noChangeArrowheads="1"/>
          </p:cNvPicPr>
          <p:nvPr/>
        </p:nvPicPr>
        <p:blipFill>
          <a:blip r:embed="rId3" r:link="rId4"/>
          <a:srcRect/>
          <a:stretch>
            <a:fillRect/>
          </a:stretch>
        </p:blipFill>
        <p:spPr bwMode="auto">
          <a:xfrm>
            <a:off x="2275496" y="3862387"/>
            <a:ext cx="4643808" cy="2351088"/>
          </a:xfrm>
          <a:prstGeom prst="rect">
            <a:avLst/>
          </a:prstGeom>
          <a:noFill/>
        </p:spPr>
      </p:pic>
    </p:spTree>
    <p:extLst>
      <p:ext uri="{BB962C8B-B14F-4D97-AF65-F5344CB8AC3E}">
        <p14:creationId xmlns:p14="http://schemas.microsoft.com/office/powerpoint/2010/main" val="324513703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Dependent</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Relies on another entity </a:t>
            </a:r>
          </a:p>
          <a:p>
            <a:pPr lvl="1"/>
            <a:r>
              <a:rPr lang="en-US" dirty="0"/>
              <a:t>For both its existence and identification</a:t>
            </a:r>
          </a:p>
          <a:p>
            <a:r>
              <a:rPr lang="en-US" dirty="0"/>
              <a:t>Can be independent if given an identifier</a:t>
            </a:r>
          </a:p>
          <a:p>
            <a:endParaRPr lang="en-US" i="1" dirty="0"/>
          </a:p>
          <a:p>
            <a:pPr marL="173038" indent="0">
              <a:buNone/>
            </a:pPr>
            <a:endParaRPr lang="en-US" dirty="0"/>
          </a:p>
        </p:txBody>
      </p:sp>
      <p:pic>
        <p:nvPicPr>
          <p:cNvPr id="7" name="Picture 7" descr="FireLite:Books:Data Management:6e:Art PNG:07-region-city.png">
            <a:extLst>
              <a:ext uri="{FF2B5EF4-FFF2-40B4-BE49-F238E27FC236}">
                <a16:creationId xmlns="" xmlns:a16="http://schemas.microsoft.com/office/drawing/2014/main" id="{EE6DF1BE-DD0B-8D4D-8544-BF1E418FE532}"/>
              </a:ext>
            </a:extLst>
          </p:cNvPr>
          <p:cNvPicPr>
            <a:picLocks noChangeAspect="1" noChangeArrowheads="1"/>
          </p:cNvPicPr>
          <p:nvPr/>
        </p:nvPicPr>
        <p:blipFill>
          <a:blip r:embed="rId3" r:link="rId4"/>
          <a:srcRect/>
          <a:stretch>
            <a:fillRect/>
          </a:stretch>
        </p:blipFill>
        <p:spPr bwMode="auto">
          <a:xfrm>
            <a:off x="2129609" y="3876674"/>
            <a:ext cx="4935581" cy="2351088"/>
          </a:xfrm>
          <a:prstGeom prst="rect">
            <a:avLst/>
          </a:prstGeom>
          <a:noFill/>
        </p:spPr>
      </p:pic>
    </p:spTree>
    <p:extLst>
      <p:ext uri="{BB962C8B-B14F-4D97-AF65-F5344CB8AC3E}">
        <p14:creationId xmlns:p14="http://schemas.microsoft.com/office/powerpoint/2010/main" val="136182576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Associative</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A by-product of an M:M relationship</a:t>
            </a:r>
          </a:p>
          <a:p>
            <a:r>
              <a:rPr lang="en-US" dirty="0"/>
              <a:t>Typically between independent entities</a:t>
            </a:r>
          </a:p>
          <a:p>
            <a:r>
              <a:rPr lang="en-US" dirty="0"/>
              <a:t>Can store current or historical data</a:t>
            </a:r>
          </a:p>
          <a:p>
            <a:r>
              <a:rPr lang="en-US" dirty="0"/>
              <a:t>Can be independent if given an identifier</a:t>
            </a:r>
          </a:p>
          <a:p>
            <a:endParaRPr lang="en-US" i="1" dirty="0"/>
          </a:p>
          <a:p>
            <a:pPr marL="173038" indent="0">
              <a:buNone/>
            </a:pPr>
            <a:endParaRPr lang="en-US" dirty="0"/>
          </a:p>
        </p:txBody>
      </p:sp>
      <p:pic>
        <p:nvPicPr>
          <p:cNvPr id="5" name="Picture 7" descr="FireLite:Books:Data Management:6e:Art PNG:07-history-2.png">
            <a:extLst>
              <a:ext uri="{FF2B5EF4-FFF2-40B4-BE49-F238E27FC236}">
                <a16:creationId xmlns="" xmlns:a16="http://schemas.microsoft.com/office/drawing/2014/main" id="{9115268A-97B0-394F-BE90-2311171C5E61}"/>
              </a:ext>
            </a:extLst>
          </p:cNvPr>
          <p:cNvPicPr>
            <a:picLocks noChangeAspect="1" noChangeArrowheads="1"/>
          </p:cNvPicPr>
          <p:nvPr/>
        </p:nvPicPr>
        <p:blipFill>
          <a:blip r:embed="rId3" r:link="rId4"/>
          <a:srcRect/>
          <a:stretch>
            <a:fillRect/>
          </a:stretch>
        </p:blipFill>
        <p:spPr bwMode="auto">
          <a:xfrm>
            <a:off x="789852" y="4267200"/>
            <a:ext cx="7615095" cy="1498600"/>
          </a:xfrm>
          <a:prstGeom prst="rect">
            <a:avLst/>
          </a:prstGeom>
          <a:noFill/>
        </p:spPr>
      </p:pic>
    </p:spTree>
    <p:extLst>
      <p:ext uri="{BB962C8B-B14F-4D97-AF65-F5344CB8AC3E}">
        <p14:creationId xmlns:p14="http://schemas.microsoft.com/office/powerpoint/2010/main" val="186538823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5">
            <a:extLst>
              <a:ext uri="{FF2B5EF4-FFF2-40B4-BE49-F238E27FC236}">
                <a16:creationId xmlns="" xmlns:a16="http://schemas.microsoft.com/office/drawing/2014/main" id="{60FB43DB-AE73-F041-B238-AE53B78A3FD2}"/>
              </a:ext>
            </a:extLst>
          </p:cNvPr>
          <p:cNvSpPr txBox="1">
            <a:spLocks noChangeArrowheads="1"/>
          </p:cNvSpPr>
          <p:nvPr/>
        </p:nvSpPr>
        <p:spPr bwMode="auto">
          <a:xfrm>
            <a:off x="546100" y="1689100"/>
            <a:ext cx="8102600" cy="4533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lvl1pPr marL="468313" indent="-295275" algn="l" rtl="0" eaLnBrk="0" fontAlgn="base" hangingPunct="0">
              <a:spcBef>
                <a:spcPts val="700"/>
              </a:spcBef>
              <a:spcAft>
                <a:spcPct val="0"/>
              </a:spcAft>
              <a:buClr>
                <a:srgbClr val="094B67"/>
              </a:buClr>
              <a:buSzPct val="125000"/>
              <a:buFont typeface="Helvetica" charset="0"/>
              <a:buChar char="•"/>
              <a:defRPr sz="3000">
                <a:solidFill>
                  <a:srgbClr val="4C4C4C"/>
                </a:solidFill>
                <a:latin typeface="+mn-lt"/>
                <a:ea typeface="+mn-ea"/>
                <a:cs typeface="+mn-cs"/>
                <a:sym typeface="Helvetica" charset="0"/>
              </a:defRPr>
            </a:lvl1pPr>
            <a:lvl2pPr marL="865188" indent="-293688" algn="l" rtl="0" eaLnBrk="0" fontAlgn="base" hangingPunct="0">
              <a:spcBef>
                <a:spcPts val="700"/>
              </a:spcBef>
              <a:spcAft>
                <a:spcPct val="0"/>
              </a:spcAft>
              <a:buClr>
                <a:srgbClr val="094B67"/>
              </a:buClr>
              <a:buSzPct val="125000"/>
              <a:buFont typeface="Helvetica" charset="0"/>
              <a:buChar char="•"/>
              <a:defRPr sz="2600">
                <a:solidFill>
                  <a:srgbClr val="4C4C4C"/>
                </a:solidFill>
                <a:latin typeface="+mn-lt"/>
                <a:ea typeface="+mn-ea"/>
                <a:cs typeface="+mn-cs"/>
                <a:sym typeface="Helvetica" charset="0"/>
              </a:defRPr>
            </a:lvl2pPr>
            <a:lvl3pPr marL="1271588" indent="-293688" algn="l" rtl="0" eaLnBrk="0" fontAlgn="base" hangingPunct="0">
              <a:spcBef>
                <a:spcPts val="700"/>
              </a:spcBef>
              <a:spcAft>
                <a:spcPct val="0"/>
              </a:spcAft>
              <a:buClr>
                <a:srgbClr val="094B67"/>
              </a:buClr>
              <a:buSzPct val="125000"/>
              <a:buFont typeface="Helvetica" charset="0"/>
              <a:buChar char="•"/>
              <a:defRPr sz="2400">
                <a:solidFill>
                  <a:srgbClr val="4C4C4C"/>
                </a:solidFill>
                <a:latin typeface="+mn-lt"/>
                <a:ea typeface="+mn-ea"/>
                <a:cs typeface="+mn-cs"/>
                <a:sym typeface="Helvetica" charset="0"/>
              </a:defRPr>
            </a:lvl3pPr>
            <a:lvl4pPr marL="1677988" indent="-293688" algn="l" rtl="0" eaLnBrk="0" fontAlgn="base" hangingPunct="0">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4pPr>
            <a:lvl5pPr marL="2084388" indent="-293688" algn="l" rtl="0" eaLnBrk="0" fontAlgn="base" hangingPunct="0">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5pPr>
            <a:lvl6pPr marL="25415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6pPr>
            <a:lvl7pPr marL="29987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7pPr>
            <a:lvl8pPr marL="34559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8pPr>
            <a:lvl9pPr marL="39131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9pPr>
          </a:lstStyle>
          <a:p>
            <a:r>
              <a:rPr lang="en-US" dirty="0">
                <a:effectLst/>
              </a:rPr>
              <a:t>Entity</a:t>
            </a:r>
          </a:p>
          <a:p>
            <a:r>
              <a:rPr lang="en-US" dirty="0">
                <a:effectLst/>
              </a:rPr>
              <a:t>Attribute</a:t>
            </a:r>
          </a:p>
          <a:p>
            <a:r>
              <a:rPr lang="en-US" dirty="0">
                <a:effectLst/>
              </a:rPr>
              <a:t>Identifier</a:t>
            </a:r>
          </a:p>
          <a:p>
            <a:r>
              <a:rPr lang="en-US" dirty="0">
                <a:effectLst/>
              </a:rPr>
              <a:t>Relationship</a:t>
            </a:r>
          </a:p>
        </p:txBody>
      </p:sp>
      <p:sp>
        <p:nvSpPr>
          <p:cNvPr id="16387" name="Rectangle 4"/>
          <p:cNvSpPr>
            <a:spLocks noGrp="1" noChangeArrowheads="1"/>
          </p:cNvSpPr>
          <p:nvPr>
            <p:ph type="title"/>
          </p:nvPr>
        </p:nvSpPr>
        <p:spPr/>
        <p:txBody>
          <a:bodyPr/>
          <a:lstStyle/>
          <a:p>
            <a:pPr eaLnBrk="1" hangingPunct="1"/>
            <a:r>
              <a:rPr lang="en-US" dirty="0"/>
              <a:t>Building Blocks</a:t>
            </a:r>
          </a:p>
        </p:txBody>
      </p:sp>
      <p:pic>
        <p:nvPicPr>
          <p:cNvPr id="7" name="Picture 5" descr="FireLite:Books:Data Management:6e:Art PNG:03-share with identifier.png">
            <a:extLst>
              <a:ext uri="{FF2B5EF4-FFF2-40B4-BE49-F238E27FC236}">
                <a16:creationId xmlns="" xmlns:a16="http://schemas.microsoft.com/office/drawing/2014/main" id="{3491C8A4-E3A4-1C4F-9E10-FD21C3EDC094}"/>
              </a:ext>
            </a:extLst>
          </p:cNvPr>
          <p:cNvPicPr>
            <a:picLocks noChangeAspect="1" noChangeArrowheads="1"/>
          </p:cNvPicPr>
          <p:nvPr/>
        </p:nvPicPr>
        <p:blipFill>
          <a:blip r:embed="rId3"/>
          <a:srcRect/>
          <a:stretch>
            <a:fillRect/>
          </a:stretch>
        </p:blipFill>
        <p:spPr bwMode="auto">
          <a:xfrm>
            <a:off x="4114800" y="1689100"/>
            <a:ext cx="1153932" cy="1447800"/>
          </a:xfrm>
          <a:prstGeom prst="rect">
            <a:avLst/>
          </a:prstGeom>
          <a:noFill/>
          <a:ln w="9525">
            <a:noFill/>
            <a:miter lim="800000"/>
            <a:headEnd/>
            <a:tailEnd/>
          </a:ln>
        </p:spPr>
      </p:pic>
      <p:pic>
        <p:nvPicPr>
          <p:cNvPr id="11" name="Picture 47" descr="FireLite:Books:Data Management:6e:Art PNG:04-nation-stock.png">
            <a:extLst>
              <a:ext uri="{FF2B5EF4-FFF2-40B4-BE49-F238E27FC236}">
                <a16:creationId xmlns="" xmlns:a16="http://schemas.microsoft.com/office/drawing/2014/main" id="{69FC6023-FAA8-DD49-A781-3B7F1D721635}"/>
              </a:ext>
            </a:extLst>
          </p:cNvPr>
          <p:cNvPicPr>
            <a:picLocks noChangeAspect="1" noChangeArrowheads="1"/>
          </p:cNvPicPr>
          <p:nvPr/>
        </p:nvPicPr>
        <p:blipFill>
          <a:blip r:embed="rId4" r:link="rId5"/>
          <a:srcRect/>
          <a:stretch>
            <a:fillRect/>
          </a:stretch>
        </p:blipFill>
        <p:spPr bwMode="auto">
          <a:xfrm>
            <a:off x="5638800" y="1689101"/>
            <a:ext cx="2867025" cy="1451612"/>
          </a:xfrm>
          <a:prstGeom prst="rect">
            <a:avLst/>
          </a:prstGeom>
          <a:noFill/>
        </p:spPr>
      </p:pic>
      <p:pic>
        <p:nvPicPr>
          <p:cNvPr id="12" name="Picture 72" descr="FireLite:Books:Data Management:6e:Art PNG:05-sale-item.png">
            <a:extLst>
              <a:ext uri="{FF2B5EF4-FFF2-40B4-BE49-F238E27FC236}">
                <a16:creationId xmlns="" xmlns:a16="http://schemas.microsoft.com/office/drawing/2014/main" id="{2204DFF8-F6FA-5B4D-9F75-27985FDE7BEE}"/>
              </a:ext>
            </a:extLst>
          </p:cNvPr>
          <p:cNvPicPr>
            <a:picLocks noChangeAspect="1" noChangeArrowheads="1"/>
          </p:cNvPicPr>
          <p:nvPr/>
        </p:nvPicPr>
        <p:blipFill>
          <a:blip r:embed="rId6" r:link="rId5"/>
          <a:srcRect/>
          <a:stretch>
            <a:fillRect/>
          </a:stretch>
        </p:blipFill>
        <p:spPr bwMode="auto">
          <a:xfrm>
            <a:off x="4086225" y="3343275"/>
            <a:ext cx="4305300" cy="1157849"/>
          </a:xfrm>
          <a:prstGeom prst="rect">
            <a:avLst/>
          </a:prstGeom>
          <a:noFill/>
        </p:spPr>
      </p:pic>
      <p:pic>
        <p:nvPicPr>
          <p:cNvPr id="13" name="Picture 29" descr="FireLite:Books:Data Management:6e:Art PNG:06-1-and-1.png">
            <a:extLst>
              <a:ext uri="{FF2B5EF4-FFF2-40B4-BE49-F238E27FC236}">
                <a16:creationId xmlns="" xmlns:a16="http://schemas.microsoft.com/office/drawing/2014/main" id="{2925D7F1-441F-D14F-89A1-1213291C2CB3}"/>
              </a:ext>
            </a:extLst>
          </p:cNvPr>
          <p:cNvPicPr>
            <a:picLocks noChangeAspect="1" noChangeArrowheads="1"/>
          </p:cNvPicPr>
          <p:nvPr/>
        </p:nvPicPr>
        <p:blipFill>
          <a:blip r:embed="rId7" r:link="rId5"/>
          <a:srcRect/>
          <a:stretch>
            <a:fillRect/>
          </a:stretch>
        </p:blipFill>
        <p:spPr bwMode="auto">
          <a:xfrm>
            <a:off x="4495800" y="4707499"/>
            <a:ext cx="3563689" cy="1393920"/>
          </a:xfrm>
          <a:prstGeom prst="rect">
            <a:avLst/>
          </a:prstGeom>
          <a:noFill/>
        </p:spPr>
      </p:pic>
    </p:spTree>
    <p:extLst>
      <p:ext uri="{BB962C8B-B14F-4D97-AF65-F5344CB8AC3E}">
        <p14:creationId xmlns:p14="http://schemas.microsoft.com/office/powerpoint/2010/main" val="2066915120"/>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Aggregate</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Serves many entities with a common prefix</a:t>
            </a:r>
          </a:p>
          <a:p>
            <a:r>
              <a:rPr lang="en-US" dirty="0"/>
              <a:t>Commonly used with addresses or names</a:t>
            </a:r>
          </a:p>
          <a:p>
            <a:endParaRPr lang="en-US" i="1" dirty="0"/>
          </a:p>
          <a:p>
            <a:pPr marL="173038" indent="0">
              <a:buNone/>
            </a:pPr>
            <a:endParaRPr lang="en-US" dirty="0"/>
          </a:p>
        </p:txBody>
      </p:sp>
      <p:pic>
        <p:nvPicPr>
          <p:cNvPr id="6" name="Picture 96" descr="FireLite:Books:Data Management:6e:Art PNG:07-address-multiple.png">
            <a:extLst>
              <a:ext uri="{FF2B5EF4-FFF2-40B4-BE49-F238E27FC236}">
                <a16:creationId xmlns="" xmlns:a16="http://schemas.microsoft.com/office/drawing/2014/main" id="{66865682-8B51-2E4B-B7AB-69B85F921F5C}"/>
              </a:ext>
            </a:extLst>
          </p:cNvPr>
          <p:cNvPicPr>
            <a:picLocks noChangeAspect="1" noChangeArrowheads="1"/>
          </p:cNvPicPr>
          <p:nvPr/>
        </p:nvPicPr>
        <p:blipFill rotWithShape="1">
          <a:blip r:embed="rId3" r:link="rId4"/>
          <a:srcRect l="35282" r="38744"/>
          <a:stretch>
            <a:fillRect/>
          </a:stretch>
        </p:blipFill>
        <p:spPr bwMode="auto">
          <a:xfrm>
            <a:off x="3540882" y="3429000"/>
            <a:ext cx="2113036" cy="2381567"/>
          </a:xfrm>
          <a:prstGeom prst="rect">
            <a:avLst/>
          </a:prstGeom>
          <a:noFill/>
        </p:spPr>
      </p:pic>
    </p:spTree>
    <p:extLst>
      <p:ext uri="{BB962C8B-B14F-4D97-AF65-F5344CB8AC3E}">
        <p14:creationId xmlns:p14="http://schemas.microsoft.com/office/powerpoint/2010/main" val="48676591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Subordinate</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Contain data that can vary among instances</a:t>
            </a:r>
          </a:p>
          <a:p>
            <a:endParaRPr lang="en-US" i="1" dirty="0"/>
          </a:p>
          <a:p>
            <a:pPr marL="173038" indent="0">
              <a:buNone/>
            </a:pPr>
            <a:endParaRPr lang="en-US" dirty="0"/>
          </a:p>
        </p:txBody>
      </p:sp>
      <p:pic>
        <p:nvPicPr>
          <p:cNvPr id="5" name="Picture 5" descr="FireLite:Books:Data Management:6e:Art PNG:07-animal.png">
            <a:extLst>
              <a:ext uri="{FF2B5EF4-FFF2-40B4-BE49-F238E27FC236}">
                <a16:creationId xmlns="" xmlns:a16="http://schemas.microsoft.com/office/drawing/2014/main" id="{49F7CC85-6A4A-7247-BD43-2247CB8760AB}"/>
              </a:ext>
            </a:extLst>
          </p:cNvPr>
          <p:cNvPicPr>
            <a:picLocks noChangeAspect="1" noChangeArrowheads="1"/>
          </p:cNvPicPr>
          <p:nvPr/>
        </p:nvPicPr>
        <p:blipFill>
          <a:blip r:embed="rId3" r:link="rId4"/>
          <a:srcRect/>
          <a:stretch>
            <a:fillRect/>
          </a:stretch>
        </p:blipFill>
        <p:spPr bwMode="auto">
          <a:xfrm>
            <a:off x="2577181" y="2667000"/>
            <a:ext cx="4040437" cy="3403600"/>
          </a:xfrm>
          <a:prstGeom prst="rect">
            <a:avLst/>
          </a:prstGeom>
          <a:noFill/>
        </p:spPr>
      </p:pic>
    </p:spTree>
    <p:extLst>
      <p:ext uri="{BB962C8B-B14F-4D97-AF65-F5344CB8AC3E}">
        <p14:creationId xmlns:p14="http://schemas.microsoft.com/office/powerpoint/2010/main" val="400507010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Names and Addresses</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Query test</a:t>
            </a:r>
          </a:p>
          <a:p>
            <a:pPr lvl="1"/>
            <a:r>
              <a:rPr lang="en-US" sz="2400" dirty="0"/>
              <a:t>If an attribute has parts, are any of the parts ever likely to appear in a query?</a:t>
            </a:r>
          </a:p>
          <a:p>
            <a:endParaRPr lang="en-US" i="1" dirty="0"/>
          </a:p>
          <a:p>
            <a:pPr marL="173038" indent="0">
              <a:buNone/>
            </a:pPr>
            <a:endParaRPr lang="en-US" dirty="0"/>
          </a:p>
        </p:txBody>
      </p:sp>
      <p:pic>
        <p:nvPicPr>
          <p:cNvPr id="6" name="Picture 96" descr="FireLite:Books:Data Management:6e:Art PNG:07-address-multiple.png">
            <a:extLst>
              <a:ext uri="{FF2B5EF4-FFF2-40B4-BE49-F238E27FC236}">
                <a16:creationId xmlns="" xmlns:a16="http://schemas.microsoft.com/office/drawing/2014/main" id="{4D791413-B5DB-104A-A0EE-6A56721402C8}"/>
              </a:ext>
            </a:extLst>
          </p:cNvPr>
          <p:cNvPicPr>
            <a:picLocks noChangeAspect="1" noChangeArrowheads="1"/>
          </p:cNvPicPr>
          <p:nvPr/>
        </p:nvPicPr>
        <p:blipFill>
          <a:blip r:embed="rId3" r:link="rId4"/>
          <a:srcRect/>
          <a:stretch>
            <a:fillRect/>
          </a:stretch>
        </p:blipFill>
        <p:spPr bwMode="auto">
          <a:xfrm>
            <a:off x="1403408" y="3657600"/>
            <a:ext cx="6387983" cy="1870075"/>
          </a:xfrm>
          <a:prstGeom prst="rect">
            <a:avLst/>
          </a:prstGeom>
          <a:noFill/>
        </p:spPr>
      </p:pic>
    </p:spTree>
    <p:extLst>
      <p:ext uri="{BB962C8B-B14F-4D97-AF65-F5344CB8AC3E}">
        <p14:creationId xmlns:p14="http://schemas.microsoft.com/office/powerpoint/2010/main" val="80282556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Data Modeling Hints </a:t>
            </a:r>
          </a:p>
        </p:txBody>
      </p:sp>
      <p:sp>
        <p:nvSpPr>
          <p:cNvPr id="4" name="Content Placeholder 5">
            <a:extLst>
              <a:ext uri="{FF2B5EF4-FFF2-40B4-BE49-F238E27FC236}">
                <a16:creationId xmlns="" xmlns:a16="http://schemas.microsoft.com/office/drawing/2014/main" id="{EA1C586C-A302-3941-AFFE-AB5C91C4C460}"/>
              </a:ext>
            </a:extLst>
          </p:cNvPr>
          <p:cNvSpPr>
            <a:spLocks noGrp="1"/>
          </p:cNvSpPr>
          <p:nvPr>
            <p:ph idx="1"/>
          </p:nvPr>
        </p:nvSpPr>
        <p:spPr>
          <a:xfrm>
            <a:off x="546100" y="1689100"/>
            <a:ext cx="8102600" cy="4533900"/>
          </a:xfrm>
        </p:spPr>
        <p:txBody>
          <a:bodyPr/>
          <a:lstStyle/>
          <a:p>
            <a:r>
              <a:rPr lang="en-US" dirty="0"/>
              <a:t>Invent identifiers where necessary</a:t>
            </a:r>
          </a:p>
          <a:p>
            <a:pPr lvl="1"/>
            <a:r>
              <a:rPr lang="en-US" sz="2400" dirty="0"/>
              <a:t>Identifiers should have only one purpose – </a:t>
            </a:r>
            <a:r>
              <a:rPr lang="en-US" sz="2400" b="1" dirty="0"/>
              <a:t>identification</a:t>
            </a:r>
          </a:p>
          <a:p>
            <a:r>
              <a:rPr lang="en-US" dirty="0"/>
              <a:t>Be consistent with attribute meaning</a:t>
            </a:r>
          </a:p>
          <a:p>
            <a:r>
              <a:rPr lang="en-US" dirty="0"/>
              <a:t>Uncover all exceptions</a:t>
            </a:r>
          </a:p>
          <a:p>
            <a:r>
              <a:rPr lang="en-US" dirty="0"/>
              <a:t>Keep models well formed and faithful</a:t>
            </a:r>
          </a:p>
          <a:p>
            <a:r>
              <a:rPr lang="en-US" dirty="0"/>
              <a:t>Concatenate weak entities if necessary</a:t>
            </a:r>
          </a:p>
          <a:p>
            <a:pPr marL="173038" indent="0">
              <a:buNone/>
            </a:pPr>
            <a:endParaRPr lang="en-US" dirty="0"/>
          </a:p>
        </p:txBody>
      </p:sp>
    </p:spTree>
    <p:extLst>
      <p:ext uri="{BB962C8B-B14F-4D97-AF65-F5344CB8AC3E}">
        <p14:creationId xmlns:p14="http://schemas.microsoft.com/office/powerpoint/2010/main" val="274533261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Habit of Great Modelers</a:t>
            </a:r>
          </a:p>
        </p:txBody>
      </p:sp>
      <p:sp>
        <p:nvSpPr>
          <p:cNvPr id="6" name="Content Placeholder 5">
            <a:extLst>
              <a:ext uri="{FF2B5EF4-FFF2-40B4-BE49-F238E27FC236}">
                <a16:creationId xmlns="" xmlns:a16="http://schemas.microsoft.com/office/drawing/2014/main" id="{8DFD904D-4DBA-C241-9D2F-D9116C0F2111}"/>
              </a:ext>
            </a:extLst>
          </p:cNvPr>
          <p:cNvSpPr>
            <a:spLocks noGrp="1"/>
          </p:cNvSpPr>
          <p:nvPr>
            <p:ph idx="1"/>
          </p:nvPr>
        </p:nvSpPr>
        <p:spPr/>
        <p:txBody>
          <a:bodyPr/>
          <a:lstStyle/>
          <a:p>
            <a:r>
              <a:rPr lang="en-US" dirty="0"/>
              <a:t>Immerse</a:t>
            </a:r>
          </a:p>
          <a:p>
            <a:r>
              <a:rPr lang="en-US" dirty="0"/>
              <a:t>Challenge</a:t>
            </a:r>
          </a:p>
          <a:p>
            <a:r>
              <a:rPr lang="en-US" dirty="0"/>
              <a:t>Generalize</a:t>
            </a:r>
          </a:p>
          <a:p>
            <a:r>
              <a:rPr lang="en-US" dirty="0"/>
              <a:t>Test</a:t>
            </a:r>
          </a:p>
          <a:p>
            <a:r>
              <a:rPr lang="en-US" dirty="0"/>
              <a:t>Limit</a:t>
            </a:r>
          </a:p>
          <a:p>
            <a:r>
              <a:rPr lang="en-US" dirty="0"/>
              <a:t>Integrate</a:t>
            </a:r>
          </a:p>
          <a:p>
            <a:r>
              <a:rPr lang="en-US" dirty="0"/>
              <a:t>Complete</a:t>
            </a:r>
          </a:p>
        </p:txBody>
      </p:sp>
    </p:spTree>
    <p:extLst>
      <p:ext uri="{BB962C8B-B14F-4D97-AF65-F5344CB8AC3E}">
        <p14:creationId xmlns:p14="http://schemas.microsoft.com/office/powerpoint/2010/main" val="272586406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pPr eaLnBrk="1" hangingPunct="1"/>
            <a:r>
              <a:rPr lang="en-US" dirty="0">
                <a:ea typeface="ＭＳ Ｐゴシック" pitchFamily="-109" charset="-128"/>
                <a:cs typeface="ＭＳ Ｐゴシック" pitchFamily="-109" charset="-128"/>
              </a:rPr>
              <a:t>Recap</a:t>
            </a:r>
          </a:p>
        </p:txBody>
      </p:sp>
      <p:sp>
        <p:nvSpPr>
          <p:cNvPr id="98308" name="Rectangle 3"/>
          <p:cNvSpPr>
            <a:spLocks noGrp="1" noChangeArrowheads="1"/>
          </p:cNvSpPr>
          <p:nvPr>
            <p:ph type="body" idx="1"/>
          </p:nvPr>
        </p:nvSpPr>
        <p:spPr/>
        <p:txBody>
          <a:bodyPr/>
          <a:lstStyle/>
          <a:p>
            <a:pPr eaLnBrk="1" hangingPunct="1">
              <a:lnSpc>
                <a:spcPct val="90000"/>
              </a:lnSpc>
            </a:pPr>
            <a:r>
              <a:rPr lang="en-US" sz="2800" dirty="0">
                <a:ea typeface="ＭＳ Ｐゴシック" pitchFamily="-109" charset="-128"/>
                <a:cs typeface="ＭＳ Ｐゴシック" pitchFamily="-109" charset="-128"/>
              </a:rPr>
              <a:t>Introduced</a:t>
            </a:r>
          </a:p>
          <a:p>
            <a:pPr lvl="1" eaLnBrk="1" hangingPunct="1">
              <a:lnSpc>
                <a:spcPct val="90000"/>
              </a:lnSpc>
            </a:pPr>
            <a:r>
              <a:rPr lang="en-US" sz="2400" dirty="0"/>
              <a:t>Data Modeling Quality Assessment </a:t>
            </a:r>
          </a:p>
          <a:p>
            <a:pPr lvl="1" eaLnBrk="1" hangingPunct="1">
              <a:lnSpc>
                <a:spcPct val="90000"/>
              </a:lnSpc>
            </a:pPr>
            <a:r>
              <a:rPr lang="en-US" sz="2400" dirty="0"/>
              <a:t>Cardinality and Modality</a:t>
            </a:r>
          </a:p>
          <a:p>
            <a:pPr lvl="1" eaLnBrk="1" hangingPunct="1">
              <a:lnSpc>
                <a:spcPct val="90000"/>
              </a:lnSpc>
            </a:pPr>
            <a:r>
              <a:rPr lang="en-US" sz="2400" dirty="0"/>
              <a:t>Aggregate and Subordinate Entities</a:t>
            </a:r>
          </a:p>
          <a:p>
            <a:pPr eaLnBrk="1" hangingPunct="1">
              <a:lnSpc>
                <a:spcPct val="90000"/>
              </a:lnSpc>
            </a:pPr>
            <a:endParaRPr lang="en-US" sz="2800" dirty="0"/>
          </a:p>
          <a:p>
            <a:pPr eaLnBrk="1" hangingPunct="1">
              <a:lnSpc>
                <a:spcPct val="90000"/>
              </a:lnSpc>
            </a:pPr>
            <a:r>
              <a:rPr lang="en-US" sz="2800" dirty="0"/>
              <a:t>Reviewed</a:t>
            </a:r>
          </a:p>
          <a:p>
            <a:pPr lvl="1" eaLnBrk="1" hangingPunct="1">
              <a:lnSpc>
                <a:spcPct val="90000"/>
              </a:lnSpc>
            </a:pPr>
            <a:r>
              <a:rPr lang="en-US" sz="2400" dirty="0"/>
              <a:t>Entities</a:t>
            </a:r>
          </a:p>
          <a:p>
            <a:pPr lvl="1" eaLnBrk="1" hangingPunct="1">
              <a:lnSpc>
                <a:spcPct val="90000"/>
              </a:lnSpc>
            </a:pPr>
            <a:r>
              <a:rPr lang="en-US" sz="2400" dirty="0"/>
              <a:t>Attributes</a:t>
            </a:r>
          </a:p>
          <a:p>
            <a:pPr lvl="1" eaLnBrk="1" hangingPunct="1">
              <a:lnSpc>
                <a:spcPct val="90000"/>
              </a:lnSpc>
            </a:pPr>
            <a:r>
              <a:rPr lang="en-US" sz="2400" dirty="0"/>
              <a:t>Identifiers</a:t>
            </a:r>
          </a:p>
          <a:p>
            <a:pPr lvl="1" eaLnBrk="1" hangingPunct="1">
              <a:lnSpc>
                <a:spcPct val="90000"/>
              </a:lnSpc>
            </a:pPr>
            <a:r>
              <a:rPr lang="en-US" sz="2400" dirty="0"/>
              <a:t>Relationships</a:t>
            </a:r>
          </a:p>
        </p:txBody>
      </p:sp>
    </p:spTree>
    <p:extLst>
      <p:ext uri="{BB962C8B-B14F-4D97-AF65-F5344CB8AC3E}">
        <p14:creationId xmlns:p14="http://schemas.microsoft.com/office/powerpoint/2010/main" val="235663661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546100" y="1689100"/>
            <a:ext cx="8102600" cy="4533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50800" bIns="50800" numCol="1" anchor="t" anchorCtr="0" compatLnSpc="1">
            <a:prstTxWarp prst="textNoShape">
              <a:avLst/>
            </a:prstTxWarp>
          </a:bodyPr>
          <a:lstStyle>
            <a:lvl1pPr marL="468313" indent="-295275" algn="l" rtl="0" eaLnBrk="0" fontAlgn="base" hangingPunct="0">
              <a:spcBef>
                <a:spcPts val="700"/>
              </a:spcBef>
              <a:spcAft>
                <a:spcPct val="0"/>
              </a:spcAft>
              <a:buClr>
                <a:srgbClr val="094B67"/>
              </a:buClr>
              <a:buSzPct val="125000"/>
              <a:buFont typeface="Helvetica" charset="0"/>
              <a:buChar char="•"/>
              <a:defRPr sz="3000">
                <a:solidFill>
                  <a:srgbClr val="4C4C4C"/>
                </a:solidFill>
                <a:latin typeface="+mn-lt"/>
                <a:ea typeface="+mn-ea"/>
                <a:cs typeface="+mn-cs"/>
                <a:sym typeface="Helvetica" charset="0"/>
              </a:defRPr>
            </a:lvl1pPr>
            <a:lvl2pPr marL="865188" indent="-293688" algn="l" rtl="0" eaLnBrk="0" fontAlgn="base" hangingPunct="0">
              <a:spcBef>
                <a:spcPts val="700"/>
              </a:spcBef>
              <a:spcAft>
                <a:spcPct val="0"/>
              </a:spcAft>
              <a:buClr>
                <a:srgbClr val="094B67"/>
              </a:buClr>
              <a:buSzPct val="125000"/>
              <a:buFont typeface="Helvetica" charset="0"/>
              <a:buChar char="•"/>
              <a:defRPr sz="2600">
                <a:solidFill>
                  <a:srgbClr val="4C4C4C"/>
                </a:solidFill>
                <a:latin typeface="+mn-lt"/>
                <a:ea typeface="+mn-ea"/>
                <a:cs typeface="+mn-cs"/>
                <a:sym typeface="Helvetica" charset="0"/>
              </a:defRPr>
            </a:lvl2pPr>
            <a:lvl3pPr marL="1271588" indent="-293688" algn="l" rtl="0" eaLnBrk="0" fontAlgn="base" hangingPunct="0">
              <a:spcBef>
                <a:spcPts val="700"/>
              </a:spcBef>
              <a:spcAft>
                <a:spcPct val="0"/>
              </a:spcAft>
              <a:buClr>
                <a:srgbClr val="094B67"/>
              </a:buClr>
              <a:buSzPct val="125000"/>
              <a:buFont typeface="Helvetica" charset="0"/>
              <a:buChar char="•"/>
              <a:defRPr sz="2400">
                <a:solidFill>
                  <a:srgbClr val="4C4C4C"/>
                </a:solidFill>
                <a:latin typeface="+mn-lt"/>
                <a:ea typeface="+mn-ea"/>
                <a:cs typeface="+mn-cs"/>
                <a:sym typeface="Helvetica" charset="0"/>
              </a:defRPr>
            </a:lvl3pPr>
            <a:lvl4pPr marL="1677988" indent="-293688" algn="l" rtl="0" eaLnBrk="0" fontAlgn="base" hangingPunct="0">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4pPr>
            <a:lvl5pPr marL="2084388" indent="-293688" algn="l" rtl="0" eaLnBrk="0" fontAlgn="base" hangingPunct="0">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5pPr>
            <a:lvl6pPr marL="25415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6pPr>
            <a:lvl7pPr marL="29987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7pPr>
            <a:lvl8pPr marL="34559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8pPr>
            <a:lvl9pPr marL="3913188" indent="-293688" algn="l" rtl="0" fontAlgn="base">
              <a:spcBef>
                <a:spcPts val="700"/>
              </a:spcBef>
              <a:spcAft>
                <a:spcPct val="0"/>
              </a:spcAft>
              <a:buClr>
                <a:srgbClr val="094B67"/>
              </a:buClr>
              <a:buSzPct val="125000"/>
              <a:buFont typeface="Helvetica" charset="0"/>
              <a:buChar char="•"/>
              <a:defRPr sz="2000">
                <a:solidFill>
                  <a:srgbClr val="4C4C4C"/>
                </a:solidFill>
                <a:latin typeface="+mn-lt"/>
                <a:ea typeface="+mn-ea"/>
                <a:cs typeface="+mn-cs"/>
                <a:sym typeface="Helvetica" charset="0"/>
              </a:defRPr>
            </a:lvl9pPr>
          </a:lstStyle>
          <a:p>
            <a:r>
              <a:rPr lang="en-US" dirty="0">
                <a:effectLst/>
              </a:rPr>
              <a:t>SQL (10)</a:t>
            </a:r>
            <a:endParaRPr lang="en-US" sz="2400" dirty="0">
              <a:effectLst/>
            </a:endParaRPr>
          </a:p>
        </p:txBody>
      </p:sp>
      <p:sp>
        <p:nvSpPr>
          <p:cNvPr id="23553" name="Rectangle 1"/>
          <p:cNvSpPr>
            <a:spLocks noGrp="1" noChangeArrowheads="1"/>
          </p:cNvSpPr>
          <p:nvPr>
            <p:ph type="title"/>
          </p:nvPr>
        </p:nvSpPr>
        <p:spPr/>
        <p:txBody>
          <a:bodyPr/>
          <a:lstStyle/>
          <a:p>
            <a:pPr eaLnBrk="1" hangingPunct="1">
              <a:defRPr/>
            </a:pPr>
            <a:r>
              <a:rPr lang="en-US" dirty="0"/>
              <a:t>Next Class</a:t>
            </a:r>
          </a:p>
        </p:txBody>
      </p:sp>
      <p:sp>
        <p:nvSpPr>
          <p:cNvPr id="6" name="Rectangle 5">
            <a:extLst>
              <a:ext uri="{FF2B5EF4-FFF2-40B4-BE49-F238E27FC236}">
                <a16:creationId xmlns="" xmlns:a16="http://schemas.microsoft.com/office/drawing/2014/main" id="{B54BCAA5-51AD-2E45-BF6D-618671C0DB41}"/>
              </a:ext>
            </a:extLst>
          </p:cNvPr>
          <p:cNvSpPr/>
          <p:nvPr/>
        </p:nvSpPr>
        <p:spPr>
          <a:xfrm>
            <a:off x="520700" y="2743200"/>
            <a:ext cx="8153400" cy="1323439"/>
          </a:xfrm>
          <a:prstGeom prst="rect">
            <a:avLst/>
          </a:prstGeom>
          <a:solidFill>
            <a:srgbClr val="F2F2F2"/>
          </a:solidFill>
        </p:spPr>
        <p:txBody>
          <a:bodyPr wrap="square">
            <a:spAutoFit/>
          </a:bodyPr>
          <a:lstStyle/>
          <a:p>
            <a:pPr algn="l"/>
            <a:r>
              <a:rPr lang="en-US" sz="2000" b="1" dirty="0">
                <a:solidFill>
                  <a:srgbClr val="337023"/>
                </a:solidFill>
                <a:effectLst/>
                <a:latin typeface="Consolas" panose="020B0609020204030204" pitchFamily="49" charset="0"/>
                <a:ea typeface="ＭＳ Ｐゴシック" pitchFamily="-109" charset="-128"/>
                <a:cs typeface="Consolas" panose="020B0609020204030204" pitchFamily="49" charset="0"/>
              </a:rPr>
              <a:t>select</a:t>
            </a:r>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dirty="0" err="1">
                <a:effectLst/>
                <a:latin typeface="Consolas" panose="020B0609020204030204" pitchFamily="49" charset="0"/>
                <a:ea typeface="ＭＳ Ｐゴシック" pitchFamily="-109" charset="-128"/>
                <a:cs typeface="Consolas" panose="020B0609020204030204" pitchFamily="49" charset="0"/>
              </a:rPr>
              <a:t>natname</a:t>
            </a:r>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dirty="0" err="1">
                <a:effectLst/>
                <a:latin typeface="Consolas" panose="020B0609020204030204" pitchFamily="49" charset="0"/>
                <a:ea typeface="ＭＳ Ｐゴシック" pitchFamily="-109" charset="-128"/>
                <a:cs typeface="Consolas" panose="020B0609020204030204" pitchFamily="49" charset="0"/>
              </a:rPr>
              <a:t>shrfirm</a:t>
            </a:r>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dirty="0" err="1">
                <a:effectLst/>
                <a:latin typeface="Consolas" panose="020B0609020204030204" pitchFamily="49" charset="0"/>
                <a:ea typeface="ＭＳ Ｐゴシック" pitchFamily="-109" charset="-128"/>
                <a:cs typeface="Consolas" panose="020B0609020204030204" pitchFamily="49" charset="0"/>
              </a:rPr>
              <a:t>stkqty</a:t>
            </a:r>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b="1" dirty="0">
                <a:solidFill>
                  <a:srgbClr val="337023"/>
                </a:solidFill>
                <a:effectLst/>
                <a:latin typeface="Consolas" panose="020B0609020204030204" pitchFamily="49" charset="0"/>
                <a:ea typeface="ＭＳ Ｐゴシック" pitchFamily="-109" charset="-128"/>
                <a:cs typeface="Consolas" panose="020B0609020204030204" pitchFamily="49" charset="0"/>
              </a:rPr>
              <a:t>from</a:t>
            </a:r>
            <a:r>
              <a:rPr lang="en-US" sz="2000" dirty="0">
                <a:effectLst/>
                <a:latin typeface="Consolas" panose="020B0609020204030204" pitchFamily="49" charset="0"/>
                <a:ea typeface="ＭＳ Ｐゴシック" pitchFamily="-109" charset="-128"/>
                <a:cs typeface="Consolas" panose="020B0609020204030204" pitchFamily="49" charset="0"/>
              </a:rPr>
              <a:t> stock, nation </a:t>
            </a:r>
          </a:p>
          <a:p>
            <a:pPr algn="l"/>
            <a:r>
              <a:rPr lang="en-US" sz="2000" b="1" dirty="0">
                <a:solidFill>
                  <a:srgbClr val="337023"/>
                </a:solidFill>
                <a:effectLst/>
                <a:latin typeface="Consolas" panose="020B0609020204030204" pitchFamily="49" charset="0"/>
                <a:ea typeface="ＭＳ Ｐゴシック" pitchFamily="-109" charset="-128"/>
                <a:cs typeface="Consolas" panose="020B0609020204030204" pitchFamily="49" charset="0"/>
              </a:rPr>
              <a:t>	where</a:t>
            </a:r>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dirty="0" err="1">
                <a:effectLst/>
                <a:latin typeface="Consolas" panose="020B0609020204030204" pitchFamily="49" charset="0"/>
                <a:ea typeface="ＭＳ Ｐゴシック" pitchFamily="-109" charset="-128"/>
                <a:cs typeface="Consolas" panose="020B0609020204030204" pitchFamily="49" charset="0"/>
              </a:rPr>
              <a:t>stock.natcode</a:t>
            </a:r>
            <a:r>
              <a:rPr lang="en-US" sz="2000" dirty="0">
                <a:effectLst/>
                <a:latin typeface="Consolas" panose="020B0609020204030204" pitchFamily="49" charset="0"/>
                <a:ea typeface="ＭＳ Ｐゴシック" pitchFamily="-109" charset="-128"/>
                <a:cs typeface="Consolas" panose="020B0609020204030204" pitchFamily="49" charset="0"/>
              </a:rPr>
              <a:t> = </a:t>
            </a:r>
            <a:r>
              <a:rPr lang="en-US" sz="2000" dirty="0" err="1">
                <a:effectLst/>
                <a:latin typeface="Consolas" panose="020B0609020204030204" pitchFamily="49" charset="0"/>
                <a:ea typeface="ＭＳ Ｐゴシック" pitchFamily="-109" charset="-128"/>
                <a:cs typeface="Consolas" panose="020B0609020204030204" pitchFamily="49" charset="0"/>
              </a:rPr>
              <a:t>nation.natcode</a:t>
            </a:r>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b="1" dirty="0">
                <a:solidFill>
                  <a:srgbClr val="337023"/>
                </a:solidFill>
                <a:effectLst/>
                <a:latin typeface="Consolas" panose="020B0609020204030204" pitchFamily="49" charset="0"/>
                <a:ea typeface="ＭＳ Ｐゴシック" pitchFamily="-109" charset="-128"/>
                <a:cs typeface="Consolas" panose="020B0609020204030204" pitchFamily="49" charset="0"/>
              </a:rPr>
              <a:t>and </a:t>
            </a:r>
            <a:r>
              <a:rPr lang="en-US" sz="2000" dirty="0" err="1">
                <a:effectLst/>
                <a:latin typeface="Consolas" panose="020B0609020204030204" pitchFamily="49" charset="0"/>
                <a:ea typeface="ＭＳ Ｐゴシック" pitchFamily="-109" charset="-128"/>
                <a:cs typeface="Consolas" panose="020B0609020204030204" pitchFamily="49" charset="0"/>
              </a:rPr>
              <a:t>stkqty</a:t>
            </a:r>
            <a:r>
              <a:rPr lang="en-US" sz="2000" dirty="0">
                <a:effectLst/>
                <a:latin typeface="Consolas" panose="020B0609020204030204" pitchFamily="49" charset="0"/>
                <a:ea typeface="ＭＳ Ｐゴシック" pitchFamily="-109" charset="-128"/>
                <a:cs typeface="Consolas" panose="020B0609020204030204" pitchFamily="49" charset="0"/>
              </a:rPr>
              <a:t> &gt; </a:t>
            </a:r>
          </a:p>
          <a:p>
            <a:pPr algn="l"/>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b="1" dirty="0">
                <a:solidFill>
                  <a:srgbClr val="337023"/>
                </a:solidFill>
                <a:effectLst/>
                <a:latin typeface="Consolas" panose="020B0609020204030204" pitchFamily="49" charset="0"/>
                <a:ea typeface="ＭＳ Ｐゴシック" pitchFamily="-109" charset="-128"/>
                <a:cs typeface="Consolas" panose="020B0609020204030204" pitchFamily="49" charset="0"/>
              </a:rPr>
              <a:t>select </a:t>
            </a:r>
            <a:r>
              <a:rPr lang="en-US" sz="2000" b="1" dirty="0" err="1">
                <a:solidFill>
                  <a:srgbClr val="337023"/>
                </a:solidFill>
                <a:effectLst/>
                <a:latin typeface="Consolas" panose="020B0609020204030204" pitchFamily="49" charset="0"/>
                <a:ea typeface="ＭＳ Ｐゴシック" pitchFamily="-109" charset="-128"/>
                <a:cs typeface="Consolas" panose="020B0609020204030204" pitchFamily="49" charset="0"/>
              </a:rPr>
              <a:t>avg</a:t>
            </a:r>
            <a:r>
              <a:rPr lang="en-US" sz="2000" dirty="0">
                <a:effectLst/>
                <a:latin typeface="Consolas" panose="020B0609020204030204" pitchFamily="49" charset="0"/>
                <a:ea typeface="ＭＳ Ｐゴシック" pitchFamily="-109" charset="-128"/>
                <a:cs typeface="Consolas" panose="020B0609020204030204" pitchFamily="49" charset="0"/>
              </a:rPr>
              <a:t>(</a:t>
            </a:r>
            <a:r>
              <a:rPr lang="en-US" sz="2000" dirty="0" err="1">
                <a:effectLst/>
                <a:latin typeface="Consolas" panose="020B0609020204030204" pitchFamily="49" charset="0"/>
                <a:ea typeface="ＭＳ Ｐゴシック" pitchFamily="-109" charset="-128"/>
                <a:cs typeface="Consolas" panose="020B0609020204030204" pitchFamily="49" charset="0"/>
              </a:rPr>
              <a:t>stkqty</a:t>
            </a:r>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b="1" dirty="0">
                <a:solidFill>
                  <a:srgbClr val="337023"/>
                </a:solidFill>
                <a:effectLst/>
                <a:latin typeface="Consolas" panose="020B0609020204030204" pitchFamily="49" charset="0"/>
                <a:ea typeface="ＭＳ Ｐゴシック" pitchFamily="-109" charset="-128"/>
                <a:cs typeface="Consolas" panose="020B0609020204030204" pitchFamily="49" charset="0"/>
              </a:rPr>
              <a:t>from</a:t>
            </a:r>
            <a:r>
              <a:rPr lang="en-US" sz="2000" dirty="0">
                <a:effectLst/>
                <a:latin typeface="Consolas" panose="020B0609020204030204" pitchFamily="49" charset="0"/>
                <a:ea typeface="ＭＳ Ｐゴシック" pitchFamily="-109" charset="-128"/>
                <a:cs typeface="Consolas" panose="020B0609020204030204" pitchFamily="49" charset="0"/>
              </a:rPr>
              <a:t> stock</a:t>
            </a:r>
          </a:p>
          <a:p>
            <a:pPr algn="l"/>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b="1" dirty="0">
                <a:solidFill>
                  <a:srgbClr val="337023"/>
                </a:solidFill>
                <a:effectLst/>
                <a:latin typeface="Consolas" panose="020B0609020204030204" pitchFamily="49" charset="0"/>
                <a:ea typeface="ＭＳ Ｐゴシック" pitchFamily="-109" charset="-128"/>
                <a:cs typeface="Consolas" panose="020B0609020204030204" pitchFamily="49" charset="0"/>
              </a:rPr>
              <a:t>where</a:t>
            </a:r>
            <a:r>
              <a:rPr lang="en-US" sz="2000" dirty="0">
                <a:effectLst/>
                <a:latin typeface="Consolas" panose="020B0609020204030204" pitchFamily="49" charset="0"/>
                <a:ea typeface="ＭＳ Ｐゴシック" pitchFamily="-109" charset="-128"/>
                <a:cs typeface="Consolas" panose="020B0609020204030204" pitchFamily="49" charset="0"/>
              </a:rPr>
              <a:t> </a:t>
            </a:r>
            <a:r>
              <a:rPr lang="en-US" sz="2000" dirty="0" err="1">
                <a:effectLst/>
                <a:latin typeface="Consolas" panose="020B0609020204030204" pitchFamily="49" charset="0"/>
                <a:ea typeface="ＭＳ Ｐゴシック" pitchFamily="-109" charset="-128"/>
                <a:cs typeface="Consolas" panose="020B0609020204030204" pitchFamily="49" charset="0"/>
              </a:rPr>
              <a:t>stock.natcode</a:t>
            </a:r>
            <a:r>
              <a:rPr lang="en-US" sz="2000" dirty="0">
                <a:effectLst/>
                <a:latin typeface="Consolas" panose="020B0609020204030204" pitchFamily="49" charset="0"/>
                <a:ea typeface="ＭＳ Ｐゴシック" pitchFamily="-109" charset="-128"/>
                <a:cs typeface="Consolas" panose="020B0609020204030204" pitchFamily="49" charset="0"/>
              </a:rPr>
              <a:t> = </a:t>
            </a:r>
            <a:r>
              <a:rPr lang="en-US" sz="2000" dirty="0" err="1">
                <a:effectLst/>
                <a:latin typeface="Consolas" panose="020B0609020204030204" pitchFamily="49" charset="0"/>
                <a:ea typeface="ＭＳ Ｐゴシック" pitchFamily="-109" charset="-128"/>
                <a:cs typeface="Consolas" panose="020B0609020204030204" pitchFamily="49" charset="0"/>
              </a:rPr>
              <a:t>nation.natcode</a:t>
            </a:r>
            <a:r>
              <a:rPr lang="en-US" sz="2000" dirty="0">
                <a:effectLst/>
                <a:latin typeface="Consolas" panose="020B0609020204030204" pitchFamily="49" charset="0"/>
                <a:ea typeface="ＭＳ Ｐゴシック" pitchFamily="-109" charset="-128"/>
                <a:cs typeface="Consolas" panose="020B0609020204030204" pitchFamily="49" charset="0"/>
              </a:rPr>
              <a:t>);</a:t>
            </a:r>
          </a:p>
        </p:txBody>
      </p:sp>
    </p:spTree>
    <p:extLst>
      <p:ext uri="{BB962C8B-B14F-4D97-AF65-F5344CB8AC3E}">
        <p14:creationId xmlns:p14="http://schemas.microsoft.com/office/powerpoint/2010/main" val="172112274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Exercise</a:t>
            </a:r>
            <a:endParaRPr lang="en-US" dirty="0"/>
          </a:p>
        </p:txBody>
      </p:sp>
      <p:pic>
        <p:nvPicPr>
          <p:cNvPr id="4" name="Picture 3"/>
          <p:cNvPicPr>
            <a:picLocks noChangeAspect="1"/>
          </p:cNvPicPr>
          <p:nvPr/>
        </p:nvPicPr>
        <p:blipFill>
          <a:blip r:embed="rId2"/>
          <a:stretch>
            <a:fillRect/>
          </a:stretch>
        </p:blipFill>
        <p:spPr>
          <a:xfrm>
            <a:off x="806450" y="1384300"/>
            <a:ext cx="7581900" cy="5057775"/>
          </a:xfrm>
          <a:prstGeom prst="rect">
            <a:avLst/>
          </a:prstGeom>
        </p:spPr>
      </p:pic>
    </p:spTree>
    <p:extLst>
      <p:ext uri="{BB962C8B-B14F-4D97-AF65-F5344CB8AC3E}">
        <p14:creationId xmlns:p14="http://schemas.microsoft.com/office/powerpoint/2010/main" val="117963059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299" y="101333"/>
            <a:ext cx="9029401" cy="6655334"/>
          </a:xfrm>
          <a:prstGeom prst="rect">
            <a:avLst/>
          </a:prstGeom>
        </p:spPr>
      </p:pic>
    </p:spTree>
    <p:extLst>
      <p:ext uri="{BB962C8B-B14F-4D97-AF65-F5344CB8AC3E}">
        <p14:creationId xmlns:p14="http://schemas.microsoft.com/office/powerpoint/2010/main" val="17767410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Quality</a:t>
            </a:r>
          </a:p>
        </p:txBody>
      </p:sp>
      <p:sp>
        <p:nvSpPr>
          <p:cNvPr id="3" name="Content Placeholder 2">
            <a:extLst>
              <a:ext uri="{FF2B5EF4-FFF2-40B4-BE49-F238E27FC236}">
                <a16:creationId xmlns="" xmlns:a16="http://schemas.microsoft.com/office/drawing/2014/main" id="{36B95B87-ED12-B14B-9B3B-65BA9FF9B31B}"/>
              </a:ext>
            </a:extLst>
          </p:cNvPr>
          <p:cNvSpPr>
            <a:spLocks noGrp="1"/>
          </p:cNvSpPr>
          <p:nvPr>
            <p:ph idx="1"/>
          </p:nvPr>
        </p:nvSpPr>
        <p:spPr/>
        <p:txBody>
          <a:bodyPr/>
          <a:lstStyle/>
          <a:p>
            <a:r>
              <a:rPr lang="en-GB" dirty="0"/>
              <a:t>To be of high quality a data model must</a:t>
            </a:r>
          </a:p>
          <a:p>
            <a:pPr lvl="1"/>
            <a:r>
              <a:rPr lang="en-GB" sz="2400" dirty="0"/>
              <a:t>Be well formed</a:t>
            </a:r>
          </a:p>
          <a:p>
            <a:pPr lvl="1"/>
            <a:r>
              <a:rPr lang="en-GB" sz="2400" dirty="0"/>
              <a:t>Have high fidelity</a:t>
            </a:r>
          </a:p>
          <a:p>
            <a:endParaRPr lang="en-GB" sz="3200" dirty="0"/>
          </a:p>
        </p:txBody>
      </p:sp>
      <p:pic>
        <p:nvPicPr>
          <p:cNvPr id="2" name="Picture 1">
            <a:extLst>
              <a:ext uri="{FF2B5EF4-FFF2-40B4-BE49-F238E27FC236}">
                <a16:creationId xmlns="" xmlns:a16="http://schemas.microsoft.com/office/drawing/2014/main" id="{D54491B2-8E09-164A-9B26-462A41041A47}"/>
              </a:ext>
            </a:extLst>
          </p:cNvPr>
          <p:cNvPicPr>
            <a:picLocks noChangeAspect="1"/>
          </p:cNvPicPr>
          <p:nvPr/>
        </p:nvPicPr>
        <p:blipFill>
          <a:blip r:embed="rId3"/>
          <a:stretch>
            <a:fillRect/>
          </a:stretch>
        </p:blipFill>
        <p:spPr>
          <a:xfrm>
            <a:off x="5486400" y="2831123"/>
            <a:ext cx="2438400" cy="3696677"/>
          </a:xfrm>
          <a:prstGeom prst="rect">
            <a:avLst/>
          </a:prstGeom>
        </p:spPr>
      </p:pic>
    </p:spTree>
    <p:extLst>
      <p:ext uri="{BB962C8B-B14F-4D97-AF65-F5344CB8AC3E}">
        <p14:creationId xmlns:p14="http://schemas.microsoft.com/office/powerpoint/2010/main" val="71751764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Well Formed</a:t>
            </a:r>
          </a:p>
        </p:txBody>
      </p:sp>
      <p:sp>
        <p:nvSpPr>
          <p:cNvPr id="3" name="Content Placeholder 2">
            <a:extLst>
              <a:ext uri="{FF2B5EF4-FFF2-40B4-BE49-F238E27FC236}">
                <a16:creationId xmlns="" xmlns:a16="http://schemas.microsoft.com/office/drawing/2014/main" id="{36B95B87-ED12-B14B-9B3B-65BA9FF9B31B}"/>
              </a:ext>
            </a:extLst>
          </p:cNvPr>
          <p:cNvSpPr>
            <a:spLocks noGrp="1"/>
          </p:cNvSpPr>
          <p:nvPr>
            <p:ph idx="1"/>
          </p:nvPr>
        </p:nvSpPr>
        <p:spPr/>
        <p:txBody>
          <a:bodyPr/>
          <a:lstStyle/>
          <a:p>
            <a:r>
              <a:rPr lang="en-US" dirty="0"/>
              <a:t>No ambiguity</a:t>
            </a:r>
          </a:p>
          <a:p>
            <a:pPr lvl="1"/>
            <a:r>
              <a:rPr lang="en-US" sz="2400" dirty="0"/>
              <a:t>Building blocks are properly defined </a:t>
            </a:r>
          </a:p>
          <a:p>
            <a:pPr lvl="1"/>
            <a:r>
              <a:rPr lang="en-US" sz="2400" dirty="0"/>
              <a:t>Relationships are labeled when needed</a:t>
            </a:r>
          </a:p>
          <a:p>
            <a:pPr lvl="1"/>
            <a:r>
              <a:rPr lang="en-US" sz="2400" dirty="0"/>
              <a:t>Correct notation is used</a:t>
            </a:r>
          </a:p>
          <a:p>
            <a:pPr lvl="1"/>
            <a:r>
              <a:rPr lang="en-US" sz="2400" dirty="0"/>
              <a:t>Names are meaningful to the client</a:t>
            </a:r>
          </a:p>
        </p:txBody>
      </p:sp>
      <p:pic>
        <p:nvPicPr>
          <p:cNvPr id="5" name="Picture 4">
            <a:extLst>
              <a:ext uri="{FF2B5EF4-FFF2-40B4-BE49-F238E27FC236}">
                <a16:creationId xmlns="" xmlns:a16="http://schemas.microsoft.com/office/drawing/2014/main" id="{C3D72F04-E126-8D47-BF7D-33BDBD794A00}"/>
              </a:ext>
            </a:extLst>
          </p:cNvPr>
          <p:cNvPicPr>
            <a:picLocks noChangeAspect="1"/>
          </p:cNvPicPr>
          <p:nvPr/>
        </p:nvPicPr>
        <p:blipFill>
          <a:blip r:embed="rId3"/>
          <a:stretch>
            <a:fillRect/>
          </a:stretch>
        </p:blipFill>
        <p:spPr>
          <a:xfrm>
            <a:off x="3492500" y="4318000"/>
            <a:ext cx="2209800" cy="2209800"/>
          </a:xfrm>
          <a:prstGeom prst="rect">
            <a:avLst/>
          </a:prstGeom>
        </p:spPr>
      </p:pic>
    </p:spTree>
    <p:extLst>
      <p:ext uri="{BB962C8B-B14F-4D97-AF65-F5344CB8AC3E}">
        <p14:creationId xmlns:p14="http://schemas.microsoft.com/office/powerpoint/2010/main" val="357836890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High Fidelity</a:t>
            </a:r>
          </a:p>
        </p:txBody>
      </p:sp>
      <p:sp>
        <p:nvSpPr>
          <p:cNvPr id="3" name="Content Placeholder 2">
            <a:extLst>
              <a:ext uri="{FF2B5EF4-FFF2-40B4-BE49-F238E27FC236}">
                <a16:creationId xmlns="" xmlns:a16="http://schemas.microsoft.com/office/drawing/2014/main" id="{36B95B87-ED12-B14B-9B3B-65BA9FF9B31B}"/>
              </a:ext>
            </a:extLst>
          </p:cNvPr>
          <p:cNvSpPr>
            <a:spLocks noGrp="1"/>
          </p:cNvSpPr>
          <p:nvPr>
            <p:ph idx="1"/>
          </p:nvPr>
        </p:nvSpPr>
        <p:spPr/>
        <p:txBody>
          <a:bodyPr/>
          <a:lstStyle/>
          <a:p>
            <a:r>
              <a:rPr lang="en-US" dirty="0"/>
              <a:t>Faithfully describes the world it is supposed to represent and makes sense to the client</a:t>
            </a:r>
          </a:p>
        </p:txBody>
      </p:sp>
      <p:pic>
        <p:nvPicPr>
          <p:cNvPr id="6" name="Picture 5">
            <a:extLst>
              <a:ext uri="{FF2B5EF4-FFF2-40B4-BE49-F238E27FC236}">
                <a16:creationId xmlns="" xmlns:a16="http://schemas.microsoft.com/office/drawing/2014/main" id="{52042828-E607-404D-B94D-B45E42A67361}"/>
              </a:ext>
            </a:extLst>
          </p:cNvPr>
          <p:cNvPicPr>
            <a:picLocks noChangeAspect="1"/>
          </p:cNvPicPr>
          <p:nvPr/>
        </p:nvPicPr>
        <p:blipFill>
          <a:blip r:embed="rId3"/>
          <a:stretch>
            <a:fillRect/>
          </a:stretch>
        </p:blipFill>
        <p:spPr>
          <a:xfrm>
            <a:off x="3403600" y="2971800"/>
            <a:ext cx="2387600" cy="3403600"/>
          </a:xfrm>
          <a:prstGeom prst="rect">
            <a:avLst/>
          </a:prstGeom>
        </p:spPr>
      </p:pic>
    </p:spTree>
    <p:extLst>
      <p:ext uri="{BB962C8B-B14F-4D97-AF65-F5344CB8AC3E}">
        <p14:creationId xmlns:p14="http://schemas.microsoft.com/office/powerpoint/2010/main" val="447074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How to Improve</a:t>
            </a:r>
          </a:p>
        </p:txBody>
      </p:sp>
      <p:sp>
        <p:nvSpPr>
          <p:cNvPr id="3" name="Content Placeholder 2">
            <a:extLst>
              <a:ext uri="{FF2B5EF4-FFF2-40B4-BE49-F238E27FC236}">
                <a16:creationId xmlns="" xmlns:a16="http://schemas.microsoft.com/office/drawing/2014/main" id="{36B95B87-ED12-B14B-9B3B-65BA9FF9B31B}"/>
              </a:ext>
            </a:extLst>
          </p:cNvPr>
          <p:cNvSpPr>
            <a:spLocks noGrp="1"/>
          </p:cNvSpPr>
          <p:nvPr>
            <p:ph idx="1"/>
          </p:nvPr>
        </p:nvSpPr>
        <p:spPr/>
        <p:txBody>
          <a:bodyPr/>
          <a:lstStyle/>
          <a:p>
            <a:r>
              <a:rPr lang="en-US" dirty="0"/>
              <a:t>Is the level of detail correct?</a:t>
            </a:r>
          </a:p>
          <a:p>
            <a:r>
              <a:rPr lang="en-US" dirty="0"/>
              <a:t>Are all exceptions handled?</a:t>
            </a:r>
          </a:p>
          <a:p>
            <a:r>
              <a:rPr lang="en-US" dirty="0"/>
              <a:t>Is the model accurate?</a:t>
            </a:r>
          </a:p>
        </p:txBody>
      </p:sp>
    </p:spTree>
    <p:extLst>
      <p:ext uri="{BB962C8B-B14F-4D97-AF65-F5344CB8AC3E}">
        <p14:creationId xmlns:p14="http://schemas.microsoft.com/office/powerpoint/2010/main" val="177125047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Geography</a:t>
            </a:r>
          </a:p>
        </p:txBody>
      </p:sp>
      <p:sp>
        <p:nvSpPr>
          <p:cNvPr id="3" name="Content Placeholder 2">
            <a:extLst>
              <a:ext uri="{FF2B5EF4-FFF2-40B4-BE49-F238E27FC236}">
                <a16:creationId xmlns="" xmlns:a16="http://schemas.microsoft.com/office/drawing/2014/main" id="{36B95B87-ED12-B14B-9B3B-65BA9FF9B31B}"/>
              </a:ext>
            </a:extLst>
          </p:cNvPr>
          <p:cNvSpPr>
            <a:spLocks noGrp="1"/>
          </p:cNvSpPr>
          <p:nvPr>
            <p:ph idx="1"/>
          </p:nvPr>
        </p:nvSpPr>
        <p:spPr/>
        <p:txBody>
          <a:bodyPr/>
          <a:lstStyle/>
          <a:p>
            <a:r>
              <a:rPr lang="en-US" dirty="0"/>
              <a:t>Storing details about cities in the world</a:t>
            </a:r>
          </a:p>
        </p:txBody>
      </p:sp>
      <p:pic>
        <p:nvPicPr>
          <p:cNvPr id="5" name="Picture 5" descr="FireLite:Books:Data Management:6e:Art PNG:7-geography.png">
            <a:extLst>
              <a:ext uri="{FF2B5EF4-FFF2-40B4-BE49-F238E27FC236}">
                <a16:creationId xmlns="" xmlns:a16="http://schemas.microsoft.com/office/drawing/2014/main" id="{C6560F9B-687F-3847-98EB-14544B5D5B71}"/>
              </a:ext>
            </a:extLst>
          </p:cNvPr>
          <p:cNvPicPr>
            <a:picLocks noChangeAspect="1" noChangeArrowheads="1"/>
          </p:cNvPicPr>
          <p:nvPr/>
        </p:nvPicPr>
        <p:blipFill>
          <a:blip r:embed="rId3" r:link="rId4"/>
          <a:srcRect/>
          <a:stretch>
            <a:fillRect/>
          </a:stretch>
        </p:blipFill>
        <p:spPr bwMode="auto">
          <a:xfrm>
            <a:off x="1671637" y="2601118"/>
            <a:ext cx="5851525" cy="2709863"/>
          </a:xfrm>
          <a:prstGeom prst="rect">
            <a:avLst/>
          </a:prstGeom>
          <a:noFill/>
        </p:spPr>
      </p:pic>
      <p:sp>
        <p:nvSpPr>
          <p:cNvPr id="6" name="AutoShape 7">
            <a:extLst>
              <a:ext uri="{FF2B5EF4-FFF2-40B4-BE49-F238E27FC236}">
                <a16:creationId xmlns="" xmlns:a16="http://schemas.microsoft.com/office/drawing/2014/main" id="{E5630015-2E38-B642-88FD-908716A07B6D}"/>
              </a:ext>
            </a:extLst>
          </p:cNvPr>
          <p:cNvSpPr>
            <a:spLocks noChangeArrowheads="1"/>
          </p:cNvSpPr>
          <p:nvPr/>
        </p:nvSpPr>
        <p:spPr bwMode="auto">
          <a:xfrm>
            <a:off x="6705600" y="5562600"/>
            <a:ext cx="2120900" cy="943511"/>
          </a:xfrm>
          <a:prstGeom prst="foldedCorner">
            <a:avLst>
              <a:gd name="adj" fmla="val 12500"/>
            </a:avLst>
          </a:prstGeom>
          <a:solidFill>
            <a:srgbClr val="FFFF66"/>
          </a:solidFill>
          <a:ln w="12700">
            <a:solidFill>
              <a:schemeClr val="tx1"/>
            </a:solidFill>
            <a:round/>
            <a:headEnd/>
            <a:tailEnd/>
          </a:ln>
          <a:effectLst/>
        </p:spPr>
        <p:txBody>
          <a:bodyPr anchor="ctr">
            <a:prstTxWarp prst="textNoShape">
              <a:avLst/>
            </a:prstTxWarp>
            <a:spAutoFit/>
          </a:bodyPr>
          <a:lstStyle/>
          <a:p>
            <a:pPr algn="ctr"/>
            <a:r>
              <a:rPr lang="en-US" sz="1600" dirty="0">
                <a:solidFill>
                  <a:srgbClr val="000000"/>
                </a:solidFill>
                <a:effectLst/>
                <a:latin typeface="+mn-lt"/>
              </a:rPr>
              <a:t>Can a city be the capital of more than one state?</a:t>
            </a:r>
            <a:endParaRPr lang="en-US" sz="1400" b="1" dirty="0">
              <a:solidFill>
                <a:srgbClr val="000000"/>
              </a:solidFill>
              <a:effectLst/>
              <a:latin typeface="+mn-lt"/>
            </a:endParaRPr>
          </a:p>
        </p:txBody>
      </p:sp>
    </p:spTree>
    <p:extLst>
      <p:ext uri="{BB962C8B-B14F-4D97-AF65-F5344CB8AC3E}">
        <p14:creationId xmlns:p14="http://schemas.microsoft.com/office/powerpoint/2010/main" val="3336287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noFill/>
        </p:spPr>
        <p:txBody>
          <a:bodyPr lIns="90487" tIns="44450" rIns="90487" bIns="44450" anchor="ctr"/>
          <a:lstStyle/>
          <a:p>
            <a:pPr eaLnBrk="1" hangingPunct="1"/>
            <a:r>
              <a:rPr lang="en-US" dirty="0">
                <a:ea typeface="ＭＳ Ｐゴシック" pitchFamily="-109" charset="-128"/>
                <a:cs typeface="ＭＳ Ｐゴシック" pitchFamily="-109" charset="-128"/>
              </a:rPr>
              <a:t>Geography</a:t>
            </a:r>
          </a:p>
        </p:txBody>
      </p:sp>
      <p:pic>
        <p:nvPicPr>
          <p:cNvPr id="8" name="Picture 7">
            <a:extLst>
              <a:ext uri="{FF2B5EF4-FFF2-40B4-BE49-F238E27FC236}">
                <a16:creationId xmlns="" xmlns:a16="http://schemas.microsoft.com/office/drawing/2014/main" id="{1E386132-C15F-0F4C-9195-79F60CB5659B}"/>
              </a:ext>
            </a:extLst>
          </p:cNvPr>
          <p:cNvPicPr>
            <a:picLocks noChangeAspect="1"/>
          </p:cNvPicPr>
          <p:nvPr/>
        </p:nvPicPr>
        <p:blipFill>
          <a:blip r:embed="rId3"/>
          <a:stretch>
            <a:fillRect/>
          </a:stretch>
        </p:blipFill>
        <p:spPr>
          <a:xfrm>
            <a:off x="4564062" y="1828800"/>
            <a:ext cx="3794150" cy="4371141"/>
          </a:xfrm>
          <a:prstGeom prst="rect">
            <a:avLst/>
          </a:prstGeom>
        </p:spPr>
      </p:pic>
      <p:pic>
        <p:nvPicPr>
          <p:cNvPr id="9" name="Picture 8" descr="Screen Shot 2015-07-13 at 11.34.56 AM.png">
            <a:extLst>
              <a:ext uri="{FF2B5EF4-FFF2-40B4-BE49-F238E27FC236}">
                <a16:creationId xmlns="" xmlns:a16="http://schemas.microsoft.com/office/drawing/2014/main" id="{80F67938-7BE1-1049-B3F6-A2BF35D3D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78" y="1581413"/>
            <a:ext cx="3631634" cy="2336274"/>
          </a:xfrm>
          <a:prstGeom prst="rect">
            <a:avLst/>
          </a:prstGeom>
        </p:spPr>
      </p:pic>
      <p:pic>
        <p:nvPicPr>
          <p:cNvPr id="10" name="Picture 9" descr="Screen Shot 2015-09-29 at 9.04.06 AM.png">
            <a:extLst>
              <a:ext uri="{FF2B5EF4-FFF2-40B4-BE49-F238E27FC236}">
                <a16:creationId xmlns="" xmlns:a16="http://schemas.microsoft.com/office/drawing/2014/main" id="{5CE8DAC2-A0EC-0E4B-8011-B8F5C8F9A1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4114800"/>
            <a:ext cx="2928161" cy="2439115"/>
          </a:xfrm>
          <a:prstGeom prst="rect">
            <a:avLst/>
          </a:prstGeom>
        </p:spPr>
      </p:pic>
    </p:spTree>
    <p:extLst>
      <p:ext uri="{BB962C8B-B14F-4D97-AF65-F5344CB8AC3E}">
        <p14:creationId xmlns:p14="http://schemas.microsoft.com/office/powerpoint/2010/main" val="3777126752"/>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Bullets">
  <a:themeElements>
    <a:clrScheme name="">
      <a:dk1>
        <a:srgbClr val="44422C"/>
      </a:dk1>
      <a:lt1>
        <a:srgbClr val="BBBDD3"/>
      </a:lt1>
      <a:dk2>
        <a:srgbClr val="000000"/>
      </a:dk2>
      <a:lt2>
        <a:srgbClr val="4C4C4C"/>
      </a:lt2>
      <a:accent1>
        <a:srgbClr val="094B67"/>
      </a:accent1>
      <a:accent2>
        <a:srgbClr val="333399"/>
      </a:accent2>
      <a:accent3>
        <a:srgbClr val="DADBE6"/>
      </a:accent3>
      <a:accent4>
        <a:srgbClr val="393724"/>
      </a:accent4>
      <a:accent5>
        <a:srgbClr val="AAB1B8"/>
      </a:accent5>
      <a:accent6>
        <a:srgbClr val="2D2D8A"/>
      </a:accent6>
      <a:hlink>
        <a:srgbClr val="009999"/>
      </a:hlink>
      <a:folHlink>
        <a:srgbClr val="99CC00"/>
      </a:folHlink>
    </a:clrScheme>
    <a:fontScheme name="Title &amp; Bullets">
      <a:majorFont>
        <a:latin typeface="Helvetica"/>
        <a:ea typeface="ヒラギノ角ゴ ProN W3"/>
        <a:cs typeface="ヒラギノ角ゴ ProN W3"/>
      </a:majorFont>
      <a:minorFont>
        <a:latin typeface="Helvetic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44422C"/>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44422C"/>
            </a:solidFill>
            <a:effectLst>
              <a:outerShdw blurRad="38100" dist="38100" dir="2700000" algn="tl">
                <a:srgbClr val="000000">
                  <a:alpha val="43137"/>
                </a:srgbClr>
              </a:outerShdw>
            </a:effectLst>
            <a:latin typeface="Hoefler Text" charset="0"/>
            <a:ea typeface="ヒラギノ明朝 ProN W3" charset="0"/>
            <a:cs typeface="ヒラギノ明朝 ProN W3" charset="0"/>
            <a:sym typeface="Hoefler Tex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44422C"/>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44422C"/>
            </a:solidFill>
            <a:effectLst>
              <a:outerShdw blurRad="38100" dist="38100" dir="2700000" algn="tl">
                <a:srgbClr val="000000">
                  <a:alpha val="43137"/>
                </a:srgbClr>
              </a:outerShdw>
            </a:effectLst>
            <a:latin typeface="Hoefler Text" charset="0"/>
            <a:ea typeface="ヒラギノ明朝 ProN W3" charset="0"/>
            <a:cs typeface="ヒラギノ明朝 ProN W3" charset="0"/>
            <a:sym typeface="Hoefler Tex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12816</TotalTime>
  <Pages>0</Pages>
  <Words>689</Words>
  <Characters>0</Characters>
  <Application>Microsoft Office PowerPoint</Application>
  <PresentationFormat>On-screen Show (4:3)</PresentationFormat>
  <Lines>0</Lines>
  <Paragraphs>143</Paragraphs>
  <Slides>38</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ＭＳ Ｐゴシック</vt:lpstr>
      <vt:lpstr>Arial</vt:lpstr>
      <vt:lpstr>Calibri</vt:lpstr>
      <vt:lpstr>Consolas</vt:lpstr>
      <vt:lpstr>Helvetica</vt:lpstr>
      <vt:lpstr>Hoefler Text</vt:lpstr>
      <vt:lpstr>Osaka</vt:lpstr>
      <vt:lpstr>Times</vt:lpstr>
      <vt:lpstr>ヒラギノ明朝 ProN W3</vt:lpstr>
      <vt:lpstr>ヒラギノ角ゴ ProN W3</vt:lpstr>
      <vt:lpstr>Title &amp; Bullets</vt:lpstr>
      <vt:lpstr>Data Modeling  MSBA BAN 6020 Data Management</vt:lpstr>
      <vt:lpstr>Data Modeling</vt:lpstr>
      <vt:lpstr>Building Blocks</vt:lpstr>
      <vt:lpstr>Quality</vt:lpstr>
      <vt:lpstr>Well Formed</vt:lpstr>
      <vt:lpstr>High Fidelity</vt:lpstr>
      <vt:lpstr>How to Improve</vt:lpstr>
      <vt:lpstr>Geography</vt:lpstr>
      <vt:lpstr>Geography</vt:lpstr>
      <vt:lpstr>Geography Revisited</vt:lpstr>
      <vt:lpstr>Family</vt:lpstr>
      <vt:lpstr>Family</vt:lpstr>
      <vt:lpstr>Family</vt:lpstr>
      <vt:lpstr>Family</vt:lpstr>
      <vt:lpstr>Family</vt:lpstr>
      <vt:lpstr>Library</vt:lpstr>
      <vt:lpstr>Library</vt:lpstr>
      <vt:lpstr>Exercise</vt:lpstr>
      <vt:lpstr>Exercise</vt:lpstr>
      <vt:lpstr>Exercised Revisited</vt:lpstr>
      <vt:lpstr>Note to Carolina</vt:lpstr>
      <vt:lpstr>Cardinality</vt:lpstr>
      <vt:lpstr>Modality</vt:lpstr>
      <vt:lpstr>Cardinality and Modality</vt:lpstr>
      <vt:lpstr>Cardinality and Modality</vt:lpstr>
      <vt:lpstr>Entity Types</vt:lpstr>
      <vt:lpstr>Independent</vt:lpstr>
      <vt:lpstr>Dependent</vt:lpstr>
      <vt:lpstr>Associative</vt:lpstr>
      <vt:lpstr>Aggregate</vt:lpstr>
      <vt:lpstr>Subordinate</vt:lpstr>
      <vt:lpstr>Names and Addresses</vt:lpstr>
      <vt:lpstr>Data Modeling Hints </vt:lpstr>
      <vt:lpstr>Habit of Great Modelers</vt:lpstr>
      <vt:lpstr>Recap</vt:lpstr>
      <vt:lpstr>Next Class</vt:lpstr>
      <vt:lpstr>Bonus Exercise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c</dc:creator>
  <cp:keywords/>
  <dc:description/>
  <cp:lastModifiedBy>Salge, Carolina A.</cp:lastModifiedBy>
  <cp:revision>570</cp:revision>
  <dcterms:modified xsi:type="dcterms:W3CDTF">2019-11-13T18:22:00Z</dcterms:modified>
</cp:coreProperties>
</file>